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8" r:id="rId3"/>
    <p:sldMasterId id="2147483711" r:id="rId4"/>
  </p:sldMasterIdLst>
  <p:notesMasterIdLst>
    <p:notesMasterId r:id="rId39"/>
  </p:notesMasterIdLst>
  <p:handoutMasterIdLst>
    <p:handoutMasterId r:id="rId40"/>
  </p:handoutMasterIdLst>
  <p:sldIdLst>
    <p:sldId id="259" r:id="rId5"/>
    <p:sldId id="311" r:id="rId6"/>
    <p:sldId id="317" r:id="rId7"/>
    <p:sldId id="318" r:id="rId8"/>
    <p:sldId id="295" r:id="rId9"/>
    <p:sldId id="276" r:id="rId10"/>
    <p:sldId id="277" r:id="rId11"/>
    <p:sldId id="279" r:id="rId12"/>
    <p:sldId id="308" r:id="rId13"/>
    <p:sldId id="293" r:id="rId14"/>
    <p:sldId id="281" r:id="rId15"/>
    <p:sldId id="282" r:id="rId16"/>
    <p:sldId id="283" r:id="rId17"/>
    <p:sldId id="280" r:id="rId18"/>
    <p:sldId id="294" r:id="rId19"/>
    <p:sldId id="300" r:id="rId20"/>
    <p:sldId id="298" r:id="rId21"/>
    <p:sldId id="263" r:id="rId22"/>
    <p:sldId id="262" r:id="rId23"/>
    <p:sldId id="320" r:id="rId24"/>
    <p:sldId id="306" r:id="rId25"/>
    <p:sldId id="301" r:id="rId26"/>
    <p:sldId id="302" r:id="rId27"/>
    <p:sldId id="312" r:id="rId28"/>
    <p:sldId id="313" r:id="rId29"/>
    <p:sldId id="273" r:id="rId30"/>
    <p:sldId id="274" r:id="rId31"/>
    <p:sldId id="314" r:id="rId32"/>
    <p:sldId id="315" r:id="rId33"/>
    <p:sldId id="316" r:id="rId34"/>
    <p:sldId id="323" r:id="rId35"/>
    <p:sldId id="319" r:id="rId36"/>
    <p:sldId id="321" r:id="rId37"/>
    <p:sldId id="290" r:id="rId38"/>
  </p:sldIdLst>
  <p:sldSz cx="9144000" cy="6858000" type="screen4x3"/>
  <p:notesSz cx="7077075" cy="9393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8" autoAdjust="0"/>
    <p:restoredTop sz="79140" autoAdjust="0"/>
  </p:normalViewPr>
  <p:slideViewPr>
    <p:cSldViewPr snapToGrid="0">
      <p:cViewPr varScale="1">
        <p:scale>
          <a:sx n="57" d="100"/>
          <a:sy n="57" d="100"/>
        </p:scale>
        <p:origin x="1800" y="7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1293"/>
          </a:xfrm>
          <a:prstGeom prst="rect">
            <a:avLst/>
          </a:prstGeom>
        </p:spPr>
        <p:txBody>
          <a:bodyPr vert="horz" lIns="94110" tIns="47055" rIns="94110" bIns="47055"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71293"/>
          </a:xfrm>
          <a:prstGeom prst="rect">
            <a:avLst/>
          </a:prstGeom>
        </p:spPr>
        <p:txBody>
          <a:bodyPr vert="horz" lIns="94110" tIns="47055" rIns="94110" bIns="47055" rtlCol="0"/>
          <a:lstStyle>
            <a:lvl1pPr algn="r">
              <a:defRPr sz="1200"/>
            </a:lvl1pPr>
          </a:lstStyle>
          <a:p>
            <a:fld id="{7578AC66-5723-44B9-8879-A5CE5CD10FD7}" type="datetimeFigureOut">
              <a:rPr lang="en-US" smtClean="0"/>
              <a:t>9/27/2018</a:t>
            </a:fld>
            <a:endParaRPr lang="en-US"/>
          </a:p>
        </p:txBody>
      </p:sp>
      <p:sp>
        <p:nvSpPr>
          <p:cNvPr id="4" name="Footer Placeholder 3"/>
          <p:cNvSpPr>
            <a:spLocks noGrp="1"/>
          </p:cNvSpPr>
          <p:nvPr>
            <p:ph type="ftr" sz="quarter" idx="2"/>
          </p:nvPr>
        </p:nvSpPr>
        <p:spPr>
          <a:xfrm>
            <a:off x="0" y="8921946"/>
            <a:ext cx="3066733" cy="471292"/>
          </a:xfrm>
          <a:prstGeom prst="rect">
            <a:avLst/>
          </a:prstGeom>
        </p:spPr>
        <p:txBody>
          <a:bodyPr vert="horz" lIns="94110" tIns="47055" rIns="94110" bIns="47055"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921946"/>
            <a:ext cx="3066733" cy="471292"/>
          </a:xfrm>
          <a:prstGeom prst="rect">
            <a:avLst/>
          </a:prstGeom>
        </p:spPr>
        <p:txBody>
          <a:bodyPr vert="horz" lIns="94110" tIns="47055" rIns="94110" bIns="47055" rtlCol="0" anchor="b"/>
          <a:lstStyle>
            <a:lvl1pPr algn="r">
              <a:defRPr sz="1200"/>
            </a:lvl1pPr>
          </a:lstStyle>
          <a:p>
            <a:fld id="{194D02D9-2E69-44A3-8FF1-80E02E243E1D}" type="slidenum">
              <a:rPr lang="en-US" smtClean="0"/>
              <a:t>‹#›</a:t>
            </a:fld>
            <a:endParaRPr lang="en-US"/>
          </a:p>
        </p:txBody>
      </p:sp>
    </p:spTree>
    <p:extLst>
      <p:ext uri="{BB962C8B-B14F-4D97-AF65-F5344CB8AC3E}">
        <p14:creationId xmlns:p14="http://schemas.microsoft.com/office/powerpoint/2010/main" val="671043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1293"/>
          </a:xfrm>
          <a:prstGeom prst="rect">
            <a:avLst/>
          </a:prstGeom>
        </p:spPr>
        <p:txBody>
          <a:bodyPr vert="horz" lIns="94110" tIns="47055" rIns="94110" bIns="47055" rtlCol="0"/>
          <a:lstStyle>
            <a:lvl1pPr algn="l">
              <a:defRPr sz="1200"/>
            </a:lvl1pPr>
          </a:lstStyle>
          <a:p>
            <a:endParaRPr lang="en-US"/>
          </a:p>
        </p:txBody>
      </p:sp>
      <p:sp>
        <p:nvSpPr>
          <p:cNvPr id="3" name="Date Placeholder 2"/>
          <p:cNvSpPr>
            <a:spLocks noGrp="1"/>
          </p:cNvSpPr>
          <p:nvPr>
            <p:ph type="dt" idx="1"/>
          </p:nvPr>
        </p:nvSpPr>
        <p:spPr>
          <a:xfrm>
            <a:off x="4008705" y="0"/>
            <a:ext cx="3066733" cy="471293"/>
          </a:xfrm>
          <a:prstGeom prst="rect">
            <a:avLst/>
          </a:prstGeom>
        </p:spPr>
        <p:txBody>
          <a:bodyPr vert="horz" lIns="94110" tIns="47055" rIns="94110" bIns="47055" rtlCol="0"/>
          <a:lstStyle>
            <a:lvl1pPr algn="r">
              <a:defRPr sz="1200"/>
            </a:lvl1pPr>
          </a:lstStyle>
          <a:p>
            <a:fld id="{C42C457B-EF6D-44A2-A7B3-8B1985561B3B}" type="datetimeFigureOut">
              <a:rPr lang="en-US" smtClean="0"/>
              <a:t>9/27/2018</a:t>
            </a:fld>
            <a:endParaRPr lang="en-US"/>
          </a:p>
        </p:txBody>
      </p:sp>
      <p:sp>
        <p:nvSpPr>
          <p:cNvPr id="4" name="Slide Image Placeholder 3"/>
          <p:cNvSpPr>
            <a:spLocks noGrp="1" noRot="1" noChangeAspect="1"/>
          </p:cNvSpPr>
          <p:nvPr>
            <p:ph type="sldImg" idx="2"/>
          </p:nvPr>
        </p:nvSpPr>
        <p:spPr>
          <a:xfrm>
            <a:off x="1425575" y="1174750"/>
            <a:ext cx="4225925" cy="3170238"/>
          </a:xfrm>
          <a:prstGeom prst="rect">
            <a:avLst/>
          </a:prstGeom>
          <a:noFill/>
          <a:ln w="12700">
            <a:solidFill>
              <a:prstClr val="black"/>
            </a:solidFill>
          </a:ln>
        </p:spPr>
        <p:txBody>
          <a:bodyPr vert="horz" lIns="94110" tIns="47055" rIns="94110" bIns="47055" rtlCol="0" anchor="ctr"/>
          <a:lstStyle/>
          <a:p>
            <a:endParaRPr lang="en-US"/>
          </a:p>
        </p:txBody>
      </p:sp>
      <p:sp>
        <p:nvSpPr>
          <p:cNvPr id="5" name="Notes Placeholder 4"/>
          <p:cNvSpPr>
            <a:spLocks noGrp="1"/>
          </p:cNvSpPr>
          <p:nvPr>
            <p:ph type="body" sz="quarter" idx="3"/>
          </p:nvPr>
        </p:nvSpPr>
        <p:spPr>
          <a:xfrm>
            <a:off x="707708" y="4520496"/>
            <a:ext cx="5661660" cy="3698587"/>
          </a:xfrm>
          <a:prstGeom prst="rect">
            <a:avLst/>
          </a:prstGeom>
        </p:spPr>
        <p:txBody>
          <a:bodyPr vert="horz" lIns="94110" tIns="47055" rIns="94110" bIns="470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21946"/>
            <a:ext cx="3066733" cy="471292"/>
          </a:xfrm>
          <a:prstGeom prst="rect">
            <a:avLst/>
          </a:prstGeom>
        </p:spPr>
        <p:txBody>
          <a:bodyPr vert="horz" lIns="94110" tIns="47055" rIns="94110" bIns="47055"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21946"/>
            <a:ext cx="3066733" cy="471292"/>
          </a:xfrm>
          <a:prstGeom prst="rect">
            <a:avLst/>
          </a:prstGeom>
        </p:spPr>
        <p:txBody>
          <a:bodyPr vert="horz" lIns="94110" tIns="47055" rIns="94110" bIns="47055" rtlCol="0" anchor="b"/>
          <a:lstStyle>
            <a:lvl1pPr algn="r">
              <a:defRPr sz="1200"/>
            </a:lvl1pPr>
          </a:lstStyle>
          <a:p>
            <a:fld id="{9829FC9D-AD63-448B-8EAD-402F667A303F}" type="slidenum">
              <a:rPr lang="en-US" smtClean="0"/>
              <a:t>‹#›</a:t>
            </a:fld>
            <a:endParaRPr lang="en-US"/>
          </a:p>
        </p:txBody>
      </p:sp>
    </p:spTree>
    <p:extLst>
      <p:ext uri="{BB962C8B-B14F-4D97-AF65-F5344CB8AC3E}">
        <p14:creationId xmlns:p14="http://schemas.microsoft.com/office/powerpoint/2010/main" val="2978870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1174750"/>
            <a:ext cx="4225925" cy="3170238"/>
          </a:xfrm>
        </p:spPr>
      </p:sp>
      <p:sp>
        <p:nvSpPr>
          <p:cNvPr id="3" name="Notes Placeholder 2"/>
          <p:cNvSpPr>
            <a:spLocks noGrp="1"/>
          </p:cNvSpPr>
          <p:nvPr>
            <p:ph type="body" idx="1"/>
          </p:nvPr>
        </p:nvSpPr>
        <p:spPr/>
        <p:txBody>
          <a:bodyPr/>
          <a:lstStyle/>
          <a:p>
            <a:endParaRPr lang="en-US" baseline="0" dirty="0"/>
          </a:p>
          <a:p>
            <a:r>
              <a:rPr lang="en-US" dirty="0"/>
              <a:t>Today’s presentation </a:t>
            </a:r>
            <a:r>
              <a:rPr lang="en-US" baseline="0" dirty="0"/>
              <a:t>can be used Application Assisters, Community Health Workers, ESL teachers, Adult Education teachers, Health Educators, etc.  Think about this as information that may help you and your friends and neighbors…and as a resource for your toolkit in your job as well.</a:t>
            </a:r>
            <a:endParaRPr lang="en-US" dirty="0"/>
          </a:p>
        </p:txBody>
      </p:sp>
      <p:sp>
        <p:nvSpPr>
          <p:cNvPr id="4" name="Slide Number Placeholder 3"/>
          <p:cNvSpPr>
            <a:spLocks noGrp="1"/>
          </p:cNvSpPr>
          <p:nvPr>
            <p:ph type="sldNum" sz="quarter" idx="10"/>
          </p:nvPr>
        </p:nvSpPr>
        <p:spPr/>
        <p:txBody>
          <a:bodyPr/>
          <a:lstStyle/>
          <a:p>
            <a:fld id="{368D2972-AF25-4DBA-BD53-D1A53468914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235042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1174750"/>
            <a:ext cx="4225925" cy="3170238"/>
          </a:xfrm>
        </p:spPr>
      </p:sp>
      <p:sp>
        <p:nvSpPr>
          <p:cNvPr id="3" name="Notes Placeholder 2"/>
          <p:cNvSpPr>
            <a:spLocks noGrp="1"/>
          </p:cNvSpPr>
          <p:nvPr>
            <p:ph type="body" idx="1"/>
          </p:nvPr>
        </p:nvSpPr>
        <p:spPr/>
        <p:txBody>
          <a:bodyPr/>
          <a:lstStyle/>
          <a:p>
            <a:pPr defTabSz="960111">
              <a:defRPr/>
            </a:pPr>
            <a:r>
              <a:rPr lang="en-US" dirty="0"/>
              <a:t>These booklets were created with</a:t>
            </a:r>
            <a:r>
              <a:rPr lang="en-US" baseline="0" dirty="0"/>
              <a:t> the Affordable Care Act to help people, many of whom had never had health insurance before, know how to navigate the health care system and understand how to use health insurance.  Most of the content still applies and we’ll use some of it throughout this presentation.</a:t>
            </a:r>
          </a:p>
          <a:p>
            <a:pPr defTabSz="960111">
              <a:defRPr/>
            </a:pPr>
            <a:r>
              <a:rPr lang="en-US" baseline="0" dirty="0"/>
              <a:t> </a:t>
            </a:r>
            <a:endParaRPr lang="en-US" dirty="0"/>
          </a:p>
          <a:p>
            <a:pPr marL="176420" indent="-176420" defTabSz="960111">
              <a:buFont typeface="Arial" panose="020B0604020202020204" pitchFamily="34" charset="0"/>
              <a:buChar char="•"/>
              <a:defRPr/>
            </a:pPr>
            <a:r>
              <a:rPr lang="en-US" dirty="0"/>
              <a:t>From Coverage to Care was started by the Centers for Medicare &amp; Medicaid</a:t>
            </a:r>
            <a:r>
              <a:rPr lang="en-US" baseline="0" dirty="0"/>
              <a:t> Services (CMS). It was </a:t>
            </a:r>
            <a:r>
              <a:rPr lang="en-US" dirty="0"/>
              <a:t>designed to help individuals understand their health coverage and connect with the primary care and preventive services that are right for them so they can live long, healthy lives.  </a:t>
            </a:r>
          </a:p>
          <a:p>
            <a:pPr marL="176420" indent="-176420">
              <a:buFont typeface="Arial" panose="020B0604020202020204" pitchFamily="34" charset="0"/>
              <a:buChar char="•"/>
            </a:pPr>
            <a:endParaRPr lang="en-US" dirty="0"/>
          </a:p>
          <a:p>
            <a:pPr marL="176420" indent="-176420">
              <a:buFont typeface="Arial" panose="020B0604020202020204" pitchFamily="34" charset="0"/>
              <a:buChar char="•"/>
            </a:pPr>
            <a:r>
              <a:rPr lang="en-US" dirty="0"/>
              <a:t>A number of resources</a:t>
            </a:r>
            <a:r>
              <a:rPr lang="en-US" baseline="0" dirty="0"/>
              <a:t> have been created through C2C, the main one being t</a:t>
            </a:r>
            <a:r>
              <a:rPr lang="en-US" dirty="0"/>
              <a:t>he Roadmap</a:t>
            </a:r>
            <a:r>
              <a:rPr lang="en-US" baseline="0" dirty="0"/>
              <a:t> to Better Care and a Healthier You, which we will focus on today.  You can order copies for free in seven languages other than English, and view other resources such as videos by visiting marketplace.cms.gov/c2c.  These are available online but also in print copy.</a:t>
            </a:r>
          </a:p>
          <a:p>
            <a:pPr marL="176420" indent="-176420">
              <a:buFont typeface="Arial" panose="020B0604020202020204" pitchFamily="34" charset="0"/>
              <a:buChar char="•"/>
            </a:pPr>
            <a:endParaRPr lang="en-US" baseline="0" dirty="0"/>
          </a:p>
          <a:p>
            <a:r>
              <a:rPr lang="en-US" baseline="0" dirty="0"/>
              <a:t>NOTE:  (Other languages = Spanish, Chinese, Arabic, Haitian Creole, Korean, Russian, and Vietnamese.  These languages represent the most frequently requested languages to the Marketplace Call Center, and the languages with the highest percentage of speakers with limited English proficiency among the top languages spoken at home other than English across the country.)</a:t>
            </a:r>
            <a:endParaRPr lang="en-US" dirty="0"/>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654089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1174750"/>
            <a:ext cx="4225925" cy="3170238"/>
          </a:xfrm>
        </p:spPr>
      </p:sp>
      <p:sp>
        <p:nvSpPr>
          <p:cNvPr id="3" name="Notes Placeholder 2"/>
          <p:cNvSpPr>
            <a:spLocks noGrp="1"/>
          </p:cNvSpPr>
          <p:nvPr>
            <p:ph type="body" idx="1"/>
          </p:nvPr>
        </p:nvSpPr>
        <p:spPr/>
        <p:txBody>
          <a:bodyPr/>
          <a:lstStyle/>
          <a:p>
            <a:r>
              <a:rPr lang="en-US" dirty="0"/>
              <a:t>(Use these slides if video is not available)</a:t>
            </a:r>
          </a:p>
          <a:p>
            <a:r>
              <a:rPr lang="en-US" dirty="0"/>
              <a:t>This visual</a:t>
            </a:r>
            <a:r>
              <a:rPr lang="en-US" baseline="0" dirty="0"/>
              <a:t> representation may be something that will help the concepts of cost-sharing stick in your mind, or could be an activity to do with clients and community members to help them understand.</a:t>
            </a:r>
            <a:endParaRPr lang="en-US" dirty="0"/>
          </a:p>
          <a:p>
            <a:endParaRPr lang="en-US" dirty="0"/>
          </a:p>
          <a:p>
            <a:r>
              <a:rPr lang="en-US" dirty="0"/>
              <a:t>Here is a review–</a:t>
            </a:r>
            <a:r>
              <a:rPr lang="en-US" baseline="0" dirty="0"/>
              <a:t> this is what happens when you have no insurance. </a:t>
            </a:r>
            <a:endParaRPr lang="en-US" dirty="0"/>
          </a:p>
        </p:txBody>
      </p:sp>
      <p:sp>
        <p:nvSpPr>
          <p:cNvPr id="4" name="Slide Number Placeholder 3"/>
          <p:cNvSpPr>
            <a:spLocks noGrp="1"/>
          </p:cNvSpPr>
          <p:nvPr>
            <p:ph type="sldNum" sz="quarter" idx="10"/>
          </p:nvPr>
        </p:nvSpPr>
        <p:spPr/>
        <p:txBody>
          <a:bodyPr/>
          <a:lstStyle/>
          <a:p>
            <a:fld id="{368D2972-AF25-4DBA-BD53-D1A534689148}" type="slidenum">
              <a:rPr lang="en-US" smtClean="0"/>
              <a:t>11</a:t>
            </a:fld>
            <a:endParaRPr lang="en-US"/>
          </a:p>
        </p:txBody>
      </p:sp>
    </p:spTree>
    <p:extLst>
      <p:ext uri="{BB962C8B-B14F-4D97-AF65-F5344CB8AC3E}">
        <p14:creationId xmlns:p14="http://schemas.microsoft.com/office/powerpoint/2010/main" val="3581822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1174750"/>
            <a:ext cx="4225925" cy="3170238"/>
          </a:xfrm>
        </p:spPr>
      </p:sp>
      <p:sp>
        <p:nvSpPr>
          <p:cNvPr id="3" name="Notes Placeholder 2"/>
          <p:cNvSpPr>
            <a:spLocks noGrp="1"/>
          </p:cNvSpPr>
          <p:nvPr>
            <p:ph type="body" idx="1"/>
          </p:nvPr>
        </p:nvSpPr>
        <p:spPr/>
        <p:txBody>
          <a:bodyPr/>
          <a:lstStyle/>
          <a:p>
            <a:pPr defTabSz="941100">
              <a:defRPr/>
            </a:pPr>
            <a:r>
              <a:rPr lang="en-US" dirty="0"/>
              <a:t>(Use these slides if video is not available)</a:t>
            </a:r>
          </a:p>
          <a:p>
            <a:endParaRPr lang="en-US" dirty="0"/>
          </a:p>
          <a:p>
            <a:r>
              <a:rPr lang="en-US" dirty="0"/>
              <a:t>When you have</a:t>
            </a:r>
            <a:r>
              <a:rPr lang="en-US" baseline="0" dirty="0"/>
              <a:t> private insurance, there is often a deductible. That is the amount of your own money that you have to pay before the insurance will start to pay for covered services. </a:t>
            </a:r>
          </a:p>
          <a:p>
            <a:endParaRPr lang="en-US" baseline="0" dirty="0"/>
          </a:p>
          <a:p>
            <a:r>
              <a:rPr lang="en-US" dirty="0"/>
              <a:t>For</a:t>
            </a:r>
            <a:r>
              <a:rPr lang="en-US" baseline="0" dirty="0"/>
              <a:t> example, if the deductible is $500,  and you have a $2000 bill, you will pay $500 and your insurance will pay $1500. </a:t>
            </a:r>
          </a:p>
          <a:p>
            <a:endParaRPr lang="en-US" baseline="0" dirty="0"/>
          </a:p>
          <a:p>
            <a:r>
              <a:rPr lang="en-US" baseline="0" dirty="0"/>
              <a:t>The deductible does not include the premium that you pay each month, or copays you pay at each visit or when you pick up a prescription. </a:t>
            </a:r>
          </a:p>
          <a:p>
            <a:endParaRPr lang="en-US" baseline="0" dirty="0"/>
          </a:p>
          <a:p>
            <a:r>
              <a:rPr lang="en-US" baseline="0" dirty="0"/>
              <a:t>Deductibles start over again every year.</a:t>
            </a:r>
          </a:p>
          <a:p>
            <a:endParaRPr lang="en-US" dirty="0"/>
          </a:p>
        </p:txBody>
      </p:sp>
      <p:sp>
        <p:nvSpPr>
          <p:cNvPr id="4" name="Slide Number Placeholder 3"/>
          <p:cNvSpPr>
            <a:spLocks noGrp="1"/>
          </p:cNvSpPr>
          <p:nvPr>
            <p:ph type="sldNum" sz="quarter" idx="10"/>
          </p:nvPr>
        </p:nvSpPr>
        <p:spPr/>
        <p:txBody>
          <a:bodyPr/>
          <a:lstStyle/>
          <a:p>
            <a:fld id="{368D2972-AF25-4DBA-BD53-D1A534689148}" type="slidenum">
              <a:rPr lang="en-US" smtClean="0"/>
              <a:t>12</a:t>
            </a:fld>
            <a:endParaRPr lang="en-US"/>
          </a:p>
        </p:txBody>
      </p:sp>
    </p:spTree>
    <p:extLst>
      <p:ext uri="{BB962C8B-B14F-4D97-AF65-F5344CB8AC3E}">
        <p14:creationId xmlns:p14="http://schemas.microsoft.com/office/powerpoint/2010/main" val="1761825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1174750"/>
            <a:ext cx="4225925" cy="3170238"/>
          </a:xfrm>
        </p:spPr>
      </p:sp>
      <p:sp>
        <p:nvSpPr>
          <p:cNvPr id="3" name="Notes Placeholder 2"/>
          <p:cNvSpPr>
            <a:spLocks noGrp="1"/>
          </p:cNvSpPr>
          <p:nvPr>
            <p:ph type="body" idx="1"/>
          </p:nvPr>
        </p:nvSpPr>
        <p:spPr/>
        <p:txBody>
          <a:bodyPr/>
          <a:lstStyle/>
          <a:p>
            <a:pPr defTabSz="941100">
              <a:defRPr/>
            </a:pPr>
            <a:r>
              <a:rPr lang="en-US" dirty="0"/>
              <a:t>(Use these slides if video is not available)</a:t>
            </a:r>
          </a:p>
          <a:p>
            <a:endParaRPr lang="en-US" dirty="0"/>
          </a:p>
          <a:p>
            <a:r>
              <a:rPr lang="en-US" dirty="0"/>
              <a:t>Some insurance plans also have “coinsurance.” After you meet your</a:t>
            </a:r>
            <a:r>
              <a:rPr lang="en-US" baseline="0" dirty="0"/>
              <a:t> deductible (click), you still have to pay a percentage of medical bills as coinsurance (click), until you reach an “out of pocket” maximum.</a:t>
            </a:r>
          </a:p>
          <a:p>
            <a:endParaRPr lang="en-US" baseline="0" dirty="0"/>
          </a:p>
          <a:p>
            <a:r>
              <a:rPr lang="en-US" dirty="0"/>
              <a:t>This</a:t>
            </a:r>
            <a:r>
              <a:rPr lang="en-US" baseline="0" dirty="0"/>
              <a:t> is a very simple explanation, so it’s very important to understand your options when you go to buy insurance. If you get insurance benefits through your employer, you can talk to HR about your plans. If you think you employer plan is too expensive, bring the plan information to an application assister. They can help you compare your employer’s plan to plans on healthcare.gov. If your employer plan is too expensive, you may be eligible for discounted plans on healthcare.gov. </a:t>
            </a:r>
          </a:p>
          <a:p>
            <a:endParaRPr lang="en-US" baseline="0" dirty="0"/>
          </a:p>
          <a:p>
            <a:r>
              <a:rPr lang="en-US" baseline="0" dirty="0"/>
              <a:t>There are also some services that do not count towards your deductible. This may include routine doctors visits, or cancer screenings. This is another reason to make sure to understand your plan. </a:t>
            </a:r>
            <a:endParaRPr lang="en-US" dirty="0"/>
          </a:p>
        </p:txBody>
      </p:sp>
      <p:sp>
        <p:nvSpPr>
          <p:cNvPr id="4" name="Slide Number Placeholder 3"/>
          <p:cNvSpPr>
            <a:spLocks noGrp="1"/>
          </p:cNvSpPr>
          <p:nvPr>
            <p:ph type="sldNum" sz="quarter" idx="10"/>
          </p:nvPr>
        </p:nvSpPr>
        <p:spPr/>
        <p:txBody>
          <a:bodyPr/>
          <a:lstStyle/>
          <a:p>
            <a:fld id="{368D2972-AF25-4DBA-BD53-D1A534689148}" type="slidenum">
              <a:rPr lang="en-US" smtClean="0"/>
              <a:t>13</a:t>
            </a:fld>
            <a:endParaRPr lang="en-US"/>
          </a:p>
        </p:txBody>
      </p:sp>
    </p:spTree>
    <p:extLst>
      <p:ext uri="{BB962C8B-B14F-4D97-AF65-F5344CB8AC3E}">
        <p14:creationId xmlns:p14="http://schemas.microsoft.com/office/powerpoint/2010/main" val="2606189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1174750"/>
            <a:ext cx="4225925" cy="3170238"/>
          </a:xfrm>
        </p:spPr>
      </p:sp>
      <p:sp>
        <p:nvSpPr>
          <p:cNvPr id="3" name="Notes Placeholder 2"/>
          <p:cNvSpPr>
            <a:spLocks noGrp="1"/>
          </p:cNvSpPr>
          <p:nvPr>
            <p:ph type="body" idx="1"/>
          </p:nvPr>
        </p:nvSpPr>
        <p:spPr/>
        <p:txBody>
          <a:bodyPr/>
          <a:lstStyle/>
          <a:p>
            <a:pPr defTabSz="960111">
              <a:defRPr/>
            </a:pPr>
            <a:r>
              <a:rPr lang="en-US" b="1" baseline="0" dirty="0"/>
              <a:t>Audience Participation</a:t>
            </a:r>
          </a:p>
          <a:p>
            <a:pPr marL="176438" indent="-176438" defTabSz="960111">
              <a:buFont typeface="Arial" panose="020B0604020202020204" pitchFamily="34" charset="0"/>
              <a:buChar char="•"/>
              <a:defRPr/>
            </a:pPr>
            <a:r>
              <a:rPr lang="en-US" b="0" baseline="0" dirty="0"/>
              <a:t>Let’s pull out our insurance cards, if you have yours available, and see if we can identify the information listed. You’ll see where it has your name and the plan information, the member number, group number, plan type. Do you see the amount for your co-pay for a primary care visit? Or prescription? Does your card show how much your deductible is?</a:t>
            </a:r>
          </a:p>
          <a:p>
            <a:pPr marL="176438" indent="-176438" defTabSz="960111">
              <a:buFont typeface="Arial" panose="020B0604020202020204" pitchFamily="34" charset="0"/>
              <a:buChar char="•"/>
              <a:defRPr/>
            </a:pPr>
            <a:endParaRPr lang="en-US" b="0" baseline="0" dirty="0"/>
          </a:p>
          <a:p>
            <a:pPr marL="176438" indent="-176438" defTabSz="960111">
              <a:buFont typeface="Arial" panose="020B0604020202020204" pitchFamily="34" charset="0"/>
              <a:buChar char="•"/>
              <a:defRPr/>
            </a:pPr>
            <a:r>
              <a:rPr lang="en-US" b="0" baseline="0" dirty="0"/>
              <a:t>Next, turn your card over. Usually this is where your plan’s contact information is located. If you have questions about your coverage or a claim, call that number for help. Can everyone find their plan’s contact information?</a:t>
            </a:r>
          </a:p>
          <a:p>
            <a:r>
              <a:rPr lang="en-US" dirty="0"/>
              <a:t>______________________________________________________________________________________________________</a:t>
            </a:r>
          </a:p>
          <a:p>
            <a:pPr marL="176438" indent="-176438">
              <a:buFont typeface="Arial" panose="020B0604020202020204" pitchFamily="34" charset="0"/>
              <a:buChar char="•"/>
            </a:pPr>
            <a:endParaRPr lang="en-US" dirty="0"/>
          </a:p>
          <a:p>
            <a:pPr marL="176438" indent="-176438">
              <a:buFont typeface="Arial" panose="020B0604020202020204" pitchFamily="34" charset="0"/>
              <a:buChar char="•"/>
            </a:pPr>
            <a:r>
              <a:rPr lang="en-US" dirty="0"/>
              <a:t>(Page 12 of From Coverage to Care:</a:t>
            </a:r>
            <a:r>
              <a:rPr lang="en-US" baseline="0" dirty="0"/>
              <a:t> A Roadmap to Better Care and a Healthier You</a:t>
            </a:r>
            <a:r>
              <a:rPr lang="en-US" dirty="0"/>
              <a:t>) This slide</a:t>
            </a:r>
            <a:r>
              <a:rPr lang="en-US" baseline="0" dirty="0"/>
              <a:t> shows what an insurance card might look like. You can actually have this information on its own handout from Coverage to Care, if it helps you. A few key terms are highlighted.  </a:t>
            </a:r>
          </a:p>
          <a:p>
            <a:pPr marL="176438" indent="-176438">
              <a:buFont typeface="Arial" panose="020B0604020202020204" pitchFamily="34" charset="0"/>
              <a:buChar char="•"/>
            </a:pPr>
            <a:endParaRPr lang="en-US" baseline="0" dirty="0"/>
          </a:p>
          <a:p>
            <a:pPr marL="176438" indent="-176438">
              <a:buFont typeface="Arial" panose="020B0604020202020204" pitchFamily="34" charset="0"/>
              <a:buChar char="•"/>
            </a:pPr>
            <a:r>
              <a:rPr lang="en-US" baseline="0" dirty="0"/>
              <a:t>While we are thinking about insurance cards and personal information, this is a good time to remind you </a:t>
            </a:r>
            <a:r>
              <a:rPr lang="en-US" dirty="0"/>
              <a:t>not to share your insurance information with anyone and to keep it in a secure location.</a:t>
            </a:r>
          </a:p>
          <a:p>
            <a:pPr marL="176438" indent="-176438">
              <a:buFont typeface="Arial" panose="020B0604020202020204" pitchFamily="34" charset="0"/>
              <a:buChar char="•"/>
            </a:pPr>
            <a:endParaRPr lang="en-US" dirty="0"/>
          </a:p>
          <a:p>
            <a:pPr defTabSz="960111">
              <a:defRPr/>
            </a:pPr>
            <a:endParaRPr lang="en-US" b="0" baseline="0" dirty="0"/>
          </a:p>
          <a:p>
            <a:pPr marL="176438" indent="-176438" defTabSz="960111">
              <a:buFont typeface="Arial" panose="020B0604020202020204" pitchFamily="34" charset="0"/>
              <a:buChar char="•"/>
              <a:defRPr/>
            </a:pPr>
            <a:endParaRPr lang="en-US" b="0" baseline="0" dirty="0"/>
          </a:p>
          <a:p>
            <a:pPr marL="176438" indent="-17643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961877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1174750"/>
            <a:ext cx="4225925" cy="3170238"/>
          </a:xfrm>
        </p:spPr>
      </p:sp>
      <p:sp>
        <p:nvSpPr>
          <p:cNvPr id="3" name="Notes Placeholder 2"/>
          <p:cNvSpPr>
            <a:spLocks noGrp="1"/>
          </p:cNvSpPr>
          <p:nvPr>
            <p:ph type="body" idx="1"/>
          </p:nvPr>
        </p:nvSpPr>
        <p:spPr/>
        <p:txBody>
          <a:bodyPr/>
          <a:lstStyle/>
          <a:p>
            <a:r>
              <a:rPr lang="en-US" dirty="0">
                <a:solidFill>
                  <a:schemeClr val="tx2"/>
                </a:solidFill>
              </a:rPr>
              <a:t>When making an appointment for medical, dental, vision, or mental health services – tell the office what kind of insurance you have and see if they accept it.</a:t>
            </a:r>
          </a:p>
          <a:p>
            <a:endParaRPr lang="en-US" dirty="0">
              <a:solidFill>
                <a:schemeClr val="tx2"/>
              </a:solidFill>
            </a:endParaRPr>
          </a:p>
          <a:p>
            <a:r>
              <a:rPr lang="en-US" dirty="0">
                <a:solidFill>
                  <a:schemeClr val="tx2"/>
                </a:solidFill>
              </a:rPr>
              <a:t>When signing in at the provider’s office – make sure they have the most up to date billing and insurance information on file.</a:t>
            </a:r>
          </a:p>
          <a:p>
            <a:endParaRPr lang="en-US" dirty="0">
              <a:solidFill>
                <a:schemeClr val="tx2"/>
              </a:solidFill>
            </a:endParaRPr>
          </a:p>
          <a:p>
            <a:r>
              <a:rPr lang="en-US" dirty="0">
                <a:solidFill>
                  <a:schemeClr val="tx2"/>
                </a:solidFill>
              </a:rPr>
              <a:t>In the exam room – let your provider know what type of coverage you have; It may help them determine the next steps, affordable meds, and referral options.</a:t>
            </a:r>
          </a:p>
          <a:p>
            <a:endParaRPr lang="en-US" dirty="0">
              <a:solidFill>
                <a:schemeClr val="tx2"/>
              </a:solidFill>
            </a:endParaRPr>
          </a:p>
          <a:p>
            <a:r>
              <a:rPr lang="en-US" dirty="0">
                <a:solidFill>
                  <a:schemeClr val="tx2"/>
                </a:solidFill>
              </a:rPr>
              <a:t>At the pharmacy – they need up to date billing and insurance information; Sometimes they can work with your provider and the insurance company to advocate for the right medicines for you.</a:t>
            </a:r>
          </a:p>
          <a:p>
            <a:endParaRPr lang="en-US" dirty="0">
              <a:solidFill>
                <a:schemeClr val="tx2"/>
              </a:solidFill>
            </a:endParaRPr>
          </a:p>
          <a:p>
            <a:r>
              <a:rPr lang="en-US" dirty="0">
                <a:solidFill>
                  <a:schemeClr val="tx2"/>
                </a:solidFill>
              </a:rPr>
              <a:t>When using an ambulance or emergency services – these times can be stressful, but you should always have your insurance cards with you.</a:t>
            </a:r>
          </a:p>
          <a:p>
            <a:endParaRPr lang="en-US" dirty="0"/>
          </a:p>
        </p:txBody>
      </p:sp>
      <p:sp>
        <p:nvSpPr>
          <p:cNvPr id="4" name="Slide Number Placeholder 3"/>
          <p:cNvSpPr>
            <a:spLocks noGrp="1"/>
          </p:cNvSpPr>
          <p:nvPr>
            <p:ph type="sldNum" sz="quarter" idx="10"/>
          </p:nvPr>
        </p:nvSpPr>
        <p:spPr/>
        <p:txBody>
          <a:bodyPr/>
          <a:lstStyle/>
          <a:p>
            <a:fld id="{9829FC9D-AD63-448B-8EAD-402F667A303F}" type="slidenum">
              <a:rPr lang="en-US" smtClean="0"/>
              <a:t>15</a:t>
            </a:fld>
            <a:endParaRPr lang="en-US"/>
          </a:p>
        </p:txBody>
      </p:sp>
    </p:spTree>
    <p:extLst>
      <p:ext uri="{BB962C8B-B14F-4D97-AF65-F5344CB8AC3E}">
        <p14:creationId xmlns:p14="http://schemas.microsoft.com/office/powerpoint/2010/main" val="304131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1174750"/>
            <a:ext cx="4225925" cy="3170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D2972-AF25-4DBA-BD53-D1A53468914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265272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1174750"/>
            <a:ext cx="4225925" cy="3170238"/>
          </a:xfrm>
        </p:spPr>
      </p:sp>
      <p:sp>
        <p:nvSpPr>
          <p:cNvPr id="3" name="Notes Placeholder 2"/>
          <p:cNvSpPr>
            <a:spLocks noGrp="1"/>
          </p:cNvSpPr>
          <p:nvPr>
            <p:ph type="body" idx="1"/>
          </p:nvPr>
        </p:nvSpPr>
        <p:spPr/>
        <p:txBody>
          <a:bodyPr/>
          <a:lstStyle/>
          <a:p>
            <a:r>
              <a:rPr lang="en-US" dirty="0"/>
              <a:t>Choosing health insurance is confusing – that’s why we are here today!  This is what it</a:t>
            </a:r>
            <a:r>
              <a:rPr lang="en-US" baseline="0" dirty="0"/>
              <a:t> feels like for many people – a foreign language with some important numbers thrown in.</a:t>
            </a:r>
          </a:p>
          <a:p>
            <a:endParaRPr lang="en-US" baseline="0" dirty="0"/>
          </a:p>
          <a:p>
            <a:r>
              <a:rPr lang="en-US" baseline="0" dirty="0"/>
              <a:t>Healthcare.gov has some helpful plan comparison tools, but you may need to help clients get thinking about key considerations.</a:t>
            </a:r>
            <a:endParaRPr lang="en-US" dirty="0"/>
          </a:p>
        </p:txBody>
      </p:sp>
      <p:sp>
        <p:nvSpPr>
          <p:cNvPr id="4" name="Slide Number Placeholder 3"/>
          <p:cNvSpPr>
            <a:spLocks noGrp="1"/>
          </p:cNvSpPr>
          <p:nvPr>
            <p:ph type="sldNum" sz="quarter" idx="10"/>
          </p:nvPr>
        </p:nvSpPr>
        <p:spPr/>
        <p:txBody>
          <a:bodyPr/>
          <a:lstStyle/>
          <a:p>
            <a:fld id="{9829FC9D-AD63-448B-8EAD-402F667A303F}" type="slidenum">
              <a:rPr lang="en-US" smtClean="0"/>
              <a:t>17</a:t>
            </a:fld>
            <a:endParaRPr lang="en-US"/>
          </a:p>
        </p:txBody>
      </p:sp>
    </p:spTree>
    <p:extLst>
      <p:ext uri="{BB962C8B-B14F-4D97-AF65-F5344CB8AC3E}">
        <p14:creationId xmlns:p14="http://schemas.microsoft.com/office/powerpoint/2010/main" val="764714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1174750"/>
            <a:ext cx="4225925" cy="3170238"/>
          </a:xfrm>
        </p:spPr>
      </p:sp>
      <p:sp>
        <p:nvSpPr>
          <p:cNvPr id="3" name="Notes Placeholder 2"/>
          <p:cNvSpPr>
            <a:spLocks noGrp="1"/>
          </p:cNvSpPr>
          <p:nvPr>
            <p:ph type="body" idx="1"/>
          </p:nvPr>
        </p:nvSpPr>
        <p:spPr/>
        <p:txBody>
          <a:bodyPr/>
          <a:lstStyle/>
          <a:p>
            <a:pPr defTabSz="941100">
              <a:defRPr/>
            </a:pPr>
            <a:r>
              <a:rPr lang="en-US" baseline="0" dirty="0"/>
              <a:t>Part of assisting clients in choosing the right health insurance is understanding what they may be eligible for and when.  (Employer based coverage may only be available during an initial period after employment or during an annual open enrollment period).</a:t>
            </a:r>
            <a:endParaRPr lang="en-US" dirty="0"/>
          </a:p>
          <a:p>
            <a:endParaRPr lang="en-US" dirty="0"/>
          </a:p>
          <a:p>
            <a:endParaRPr lang="en-US" dirty="0"/>
          </a:p>
          <a:p>
            <a:r>
              <a:rPr lang="en-US" dirty="0"/>
              <a:t>This example</a:t>
            </a:r>
            <a:r>
              <a:rPr lang="en-US" baseline="0" dirty="0"/>
              <a:t> shows the complexity of health insurance, too. </a:t>
            </a:r>
          </a:p>
          <a:p>
            <a:r>
              <a:rPr lang="en-US" baseline="0" dirty="0"/>
              <a:t>Kentucky Voices for Health developed this graphic to explain this fall’s open enrollment periods in plain language…because Medicaid, Medicare, and Qualified Health Plans all have different open enrollment periods and “open enrollment” means different things for each program.</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829FC9D-AD63-448B-8EAD-402F667A303F}" type="slidenum">
              <a:rPr lang="en-US" smtClean="0"/>
              <a:t>18</a:t>
            </a:fld>
            <a:endParaRPr lang="en-US"/>
          </a:p>
        </p:txBody>
      </p:sp>
    </p:spTree>
    <p:extLst>
      <p:ext uri="{BB962C8B-B14F-4D97-AF65-F5344CB8AC3E}">
        <p14:creationId xmlns:p14="http://schemas.microsoft.com/office/powerpoint/2010/main" val="2121416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1174750"/>
            <a:ext cx="4225925" cy="3170238"/>
          </a:xfrm>
        </p:spPr>
      </p:sp>
      <p:sp>
        <p:nvSpPr>
          <p:cNvPr id="3" name="Notes Placeholder 2"/>
          <p:cNvSpPr>
            <a:spLocks noGrp="1"/>
          </p:cNvSpPr>
          <p:nvPr>
            <p:ph type="body" idx="1"/>
          </p:nvPr>
        </p:nvSpPr>
        <p:spPr/>
        <p:txBody>
          <a:bodyPr/>
          <a:lstStyle/>
          <a:p>
            <a:pPr defTabSz="941100">
              <a:defRPr/>
            </a:pPr>
            <a:r>
              <a:rPr lang="en-US" baseline="0" dirty="0"/>
              <a:t>If you are not the person trained to help folks enroll in health insurance, make sure you have your community resources ready.  It may be good to meet local application assisters or shadow them.  </a:t>
            </a:r>
          </a:p>
          <a:p>
            <a:pPr defTabSz="941100">
              <a:defRPr/>
            </a:pPr>
            <a:endParaRPr lang="en-US" baseline="0" dirty="0"/>
          </a:p>
          <a:p>
            <a:pPr defTabSz="941100">
              <a:defRPr/>
            </a:pPr>
            <a:r>
              <a:rPr lang="en-US" baseline="0" dirty="0"/>
              <a:t>Emphasize with clients that Application Assisters in the community are there to help people understand these decisions; the assistance is free.  </a:t>
            </a:r>
            <a:endParaRPr lang="en-US" dirty="0"/>
          </a:p>
          <a:p>
            <a:endParaRPr lang="en-US" dirty="0"/>
          </a:p>
          <a:p>
            <a:r>
              <a:rPr lang="en-US" dirty="0"/>
              <a:t>Remind</a:t>
            </a:r>
            <a:r>
              <a:rPr lang="en-US" baseline="0" dirty="0"/>
              <a:t> clients that i</a:t>
            </a:r>
            <a:r>
              <a:rPr lang="en-US" dirty="0"/>
              <a:t>f they get health insurance from their employer,</a:t>
            </a:r>
            <a:r>
              <a:rPr lang="en-US" baseline="0" dirty="0"/>
              <a:t> the Human Resources department may be able to help answer questions.</a:t>
            </a:r>
          </a:p>
          <a:p>
            <a:endParaRPr lang="en-US" baseline="0" dirty="0"/>
          </a:p>
          <a:p>
            <a:r>
              <a:rPr lang="en-US" dirty="0"/>
              <a:t>Remind folks</a:t>
            </a:r>
            <a:r>
              <a:rPr lang="en-US" baseline="0" dirty="0"/>
              <a:t> that if something in the family chances (you lose your job, you have a new baby…), then eligibility for Medicaid might change. They can go to an application assister for help. </a:t>
            </a:r>
          </a:p>
          <a:p>
            <a:endParaRPr lang="en-US" baseline="0" dirty="0"/>
          </a:p>
        </p:txBody>
      </p:sp>
      <p:sp>
        <p:nvSpPr>
          <p:cNvPr id="4" name="Slide Number Placeholder 3"/>
          <p:cNvSpPr>
            <a:spLocks noGrp="1"/>
          </p:cNvSpPr>
          <p:nvPr>
            <p:ph type="sldNum" sz="quarter" idx="10"/>
          </p:nvPr>
        </p:nvSpPr>
        <p:spPr/>
        <p:txBody>
          <a:bodyPr/>
          <a:lstStyle/>
          <a:p>
            <a:fld id="{454941AF-F103-4CD2-9183-5AAFA577C798}" type="slidenum">
              <a:rPr lang="en-US" smtClean="0"/>
              <a:t>19</a:t>
            </a:fld>
            <a:endParaRPr lang="en-US"/>
          </a:p>
        </p:txBody>
      </p:sp>
    </p:spTree>
    <p:extLst>
      <p:ext uri="{BB962C8B-B14F-4D97-AF65-F5344CB8AC3E}">
        <p14:creationId xmlns:p14="http://schemas.microsoft.com/office/powerpoint/2010/main" val="3381403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1174750"/>
            <a:ext cx="4225925" cy="317023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 sure you have heard of “Obamacare.”  Remember </a:t>
            </a:r>
            <a:r>
              <a:rPr lang="en-US" baseline="0" dirty="0" err="1"/>
              <a:t>Kynect</a:t>
            </a:r>
            <a:r>
              <a:rPr lang="en-US" baseline="0" dirty="0"/>
              <a:t>?  What have your heard about “Repeal and Replace”? </a:t>
            </a:r>
            <a:endParaRPr lang="en-US" dirty="0"/>
          </a:p>
          <a:p>
            <a:endParaRPr lang="en-US" baseline="0" dirty="0"/>
          </a:p>
          <a:p>
            <a:r>
              <a:rPr lang="en-US" baseline="0" dirty="0" err="1"/>
              <a:t>Obamacare</a:t>
            </a:r>
            <a:r>
              <a:rPr lang="en-US" baseline="0" dirty="0"/>
              <a:t>, or the Affordable Care Act, isn’t a type of insurance. It is a group of laws that try to make it easier for people to get health insurance that will help keep them healthy, and to help them when they are sick. In Kentucky, we used the ACA to expand Medicaid.</a:t>
            </a:r>
          </a:p>
          <a:p>
            <a:endParaRPr lang="en-US" baseline="0" dirty="0"/>
          </a:p>
          <a:p>
            <a:r>
              <a:rPr lang="en-US" baseline="0" dirty="0"/>
              <a:t>Health Insurance Literacy includes knowing what type of health insurance coverage is available and what programs one might be eligible for.  This is confusing when we have different names for them! And when insurance providers may vary by state or by region.</a:t>
            </a:r>
          </a:p>
          <a:p>
            <a:r>
              <a:rPr lang="en-US" baseline="0" dirty="0"/>
              <a:t>------------------------------------</a:t>
            </a:r>
          </a:p>
        </p:txBody>
      </p:sp>
      <p:sp>
        <p:nvSpPr>
          <p:cNvPr id="4" name="Slide Number Placeholder 3"/>
          <p:cNvSpPr>
            <a:spLocks noGrp="1"/>
          </p:cNvSpPr>
          <p:nvPr>
            <p:ph type="sldNum" sz="quarter" idx="10"/>
          </p:nvPr>
        </p:nvSpPr>
        <p:spPr/>
        <p:txBody>
          <a:bodyPr/>
          <a:lstStyle/>
          <a:p>
            <a:fld id="{368D2972-AF25-4DBA-BD53-D1A53468914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389798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this week, Medicaid members may have received a brochure along with other information</a:t>
            </a:r>
            <a:r>
              <a:rPr lang="en-US" baseline="0" dirty="0"/>
              <a:t> about choosing MCOs.</a:t>
            </a:r>
          </a:p>
          <a:p>
            <a:endParaRPr lang="en-US" baseline="0" dirty="0"/>
          </a:p>
          <a:p>
            <a:r>
              <a:rPr lang="en-US" baseline="0" dirty="0"/>
              <a:t>It mentions the hospital and provider networks and then suggests asking yourself with MCO offers extra benefits at no cost (contact your MCO for details)</a:t>
            </a:r>
            <a:endParaRPr lang="en-US" dirty="0"/>
          </a:p>
        </p:txBody>
      </p:sp>
      <p:sp>
        <p:nvSpPr>
          <p:cNvPr id="4" name="Slide Number Placeholder 3"/>
          <p:cNvSpPr>
            <a:spLocks noGrp="1"/>
          </p:cNvSpPr>
          <p:nvPr>
            <p:ph type="sldNum" sz="quarter" idx="10"/>
          </p:nvPr>
        </p:nvSpPr>
        <p:spPr/>
        <p:txBody>
          <a:bodyPr/>
          <a:lstStyle/>
          <a:p>
            <a:fld id="{9829FC9D-AD63-448B-8EAD-402F667A303F}" type="slidenum">
              <a:rPr lang="en-US" smtClean="0"/>
              <a:t>20</a:t>
            </a:fld>
            <a:endParaRPr lang="en-US"/>
          </a:p>
        </p:txBody>
      </p:sp>
    </p:spTree>
    <p:extLst>
      <p:ext uri="{BB962C8B-B14F-4D97-AF65-F5344CB8AC3E}">
        <p14:creationId xmlns:p14="http://schemas.microsoft.com/office/powerpoint/2010/main" val="3648172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1174750"/>
            <a:ext cx="4225925" cy="3170238"/>
          </a:xfrm>
        </p:spPr>
      </p:sp>
      <p:sp>
        <p:nvSpPr>
          <p:cNvPr id="3" name="Notes Placeholder 2"/>
          <p:cNvSpPr>
            <a:spLocks noGrp="1"/>
          </p:cNvSpPr>
          <p:nvPr>
            <p:ph type="body" idx="1"/>
          </p:nvPr>
        </p:nvSpPr>
        <p:spPr/>
        <p:txBody>
          <a:bodyPr/>
          <a:lstStyle/>
          <a:p>
            <a:r>
              <a:rPr lang="en-US" dirty="0"/>
              <a:t>While</a:t>
            </a:r>
            <a:r>
              <a:rPr lang="en-US" baseline="0" dirty="0"/>
              <a:t> costs may be top of mind for many people, w</a:t>
            </a:r>
            <a:r>
              <a:rPr lang="en-US" dirty="0"/>
              <a:t>hen</a:t>
            </a:r>
            <a:r>
              <a:rPr lang="en-US" baseline="0" dirty="0"/>
              <a:t> choosing health insurance, we need to think about the adequacy of the coverage too.  Would the out-of-pocket costs be affordable, are our current providers or specialists in the network?  If we need physical therapy or a chiropractor, how many sessions are covered?  If I hope to get pregnant this year, is the hospital I like in network?  Are my medications covered?</a:t>
            </a:r>
            <a:endParaRPr lang="en-US" dirty="0"/>
          </a:p>
        </p:txBody>
      </p:sp>
      <p:sp>
        <p:nvSpPr>
          <p:cNvPr id="4" name="Slide Number Placeholder 3"/>
          <p:cNvSpPr>
            <a:spLocks noGrp="1"/>
          </p:cNvSpPr>
          <p:nvPr>
            <p:ph type="sldNum" sz="quarter" idx="10"/>
          </p:nvPr>
        </p:nvSpPr>
        <p:spPr/>
        <p:txBody>
          <a:bodyPr/>
          <a:lstStyle/>
          <a:p>
            <a:fld id="{9829FC9D-AD63-448B-8EAD-402F667A303F}" type="slidenum">
              <a:rPr lang="en-US" smtClean="0"/>
              <a:t>21</a:t>
            </a:fld>
            <a:endParaRPr lang="en-US"/>
          </a:p>
        </p:txBody>
      </p:sp>
    </p:spTree>
    <p:extLst>
      <p:ext uri="{BB962C8B-B14F-4D97-AF65-F5344CB8AC3E}">
        <p14:creationId xmlns:p14="http://schemas.microsoft.com/office/powerpoint/2010/main" val="292503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1174750"/>
            <a:ext cx="4225925" cy="3170238"/>
          </a:xfrm>
        </p:spPr>
      </p:sp>
      <p:sp>
        <p:nvSpPr>
          <p:cNvPr id="3" name="Notes Placeholder 2"/>
          <p:cNvSpPr>
            <a:spLocks noGrp="1"/>
          </p:cNvSpPr>
          <p:nvPr>
            <p:ph type="body" idx="1"/>
          </p:nvPr>
        </p:nvSpPr>
        <p:spPr/>
        <p:txBody>
          <a:bodyPr/>
          <a:lstStyle/>
          <a:p>
            <a:r>
              <a:rPr lang="en-US" dirty="0"/>
              <a:t>This</a:t>
            </a:r>
            <a:r>
              <a:rPr lang="en-US" baseline="0" dirty="0"/>
              <a:t> resource is available as an online tool and printed copies are available for order from CMS.  </a:t>
            </a:r>
            <a:endParaRPr lang="en-US" dirty="0"/>
          </a:p>
        </p:txBody>
      </p:sp>
      <p:sp>
        <p:nvSpPr>
          <p:cNvPr id="4" name="Slide Number Placeholder 3"/>
          <p:cNvSpPr>
            <a:spLocks noGrp="1"/>
          </p:cNvSpPr>
          <p:nvPr>
            <p:ph type="sldNum" sz="quarter" idx="10"/>
          </p:nvPr>
        </p:nvSpPr>
        <p:spPr/>
        <p:txBody>
          <a:bodyPr/>
          <a:lstStyle/>
          <a:p>
            <a:fld id="{9829FC9D-AD63-448B-8EAD-402F667A303F}" type="slidenum">
              <a:rPr lang="en-US" smtClean="0"/>
              <a:t>22</a:t>
            </a:fld>
            <a:endParaRPr lang="en-US"/>
          </a:p>
        </p:txBody>
      </p:sp>
    </p:spTree>
    <p:extLst>
      <p:ext uri="{BB962C8B-B14F-4D97-AF65-F5344CB8AC3E}">
        <p14:creationId xmlns:p14="http://schemas.microsoft.com/office/powerpoint/2010/main" val="357372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1174750"/>
            <a:ext cx="4225925" cy="3170238"/>
          </a:xfrm>
        </p:spPr>
      </p:sp>
      <p:sp>
        <p:nvSpPr>
          <p:cNvPr id="3" name="Notes Placeholder 2"/>
          <p:cNvSpPr>
            <a:spLocks noGrp="1"/>
          </p:cNvSpPr>
          <p:nvPr>
            <p:ph type="body" idx="1"/>
          </p:nvPr>
        </p:nvSpPr>
        <p:spPr/>
        <p:txBody>
          <a:bodyPr/>
          <a:lstStyle/>
          <a:p>
            <a:r>
              <a:rPr lang="en-US" dirty="0"/>
              <a:t>When</a:t>
            </a:r>
            <a:r>
              <a:rPr lang="en-US" baseline="0" dirty="0"/>
              <a:t> someone is eligible for a tax credit, how do you walk them through that?  Expertise from the room</a:t>
            </a:r>
            <a:endParaRPr lang="en-US" dirty="0"/>
          </a:p>
        </p:txBody>
      </p:sp>
      <p:sp>
        <p:nvSpPr>
          <p:cNvPr id="4" name="Slide Number Placeholder 3"/>
          <p:cNvSpPr>
            <a:spLocks noGrp="1"/>
          </p:cNvSpPr>
          <p:nvPr>
            <p:ph type="sldNum" sz="quarter" idx="10"/>
          </p:nvPr>
        </p:nvSpPr>
        <p:spPr/>
        <p:txBody>
          <a:bodyPr/>
          <a:lstStyle/>
          <a:p>
            <a:fld id="{9829FC9D-AD63-448B-8EAD-402F667A303F}" type="slidenum">
              <a:rPr lang="en-US" smtClean="0"/>
              <a:t>23</a:t>
            </a:fld>
            <a:endParaRPr lang="en-US"/>
          </a:p>
        </p:txBody>
      </p:sp>
    </p:spTree>
    <p:extLst>
      <p:ext uri="{BB962C8B-B14F-4D97-AF65-F5344CB8AC3E}">
        <p14:creationId xmlns:p14="http://schemas.microsoft.com/office/powerpoint/2010/main" val="936953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D2972-AF25-4DBA-BD53-D1A534689148}"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62758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 will be important to remind people that they must pay their premiums even when they do not plan to use the health insurance coverage – this is not a natural concept!  Remind them of other types of insurance – auto and car….  We must pay for those “just in case” times too.</a:t>
            </a:r>
            <a:endParaRPr lang="en-US" dirty="0"/>
          </a:p>
          <a:p>
            <a:endParaRPr lang="en-US" dirty="0"/>
          </a:p>
          <a:p>
            <a:r>
              <a:rPr lang="en-US" dirty="0"/>
              <a:t>Most insurance plans will have a variety of payment options.  The importance</a:t>
            </a:r>
            <a:r>
              <a:rPr lang="en-US" baseline="0" dirty="0"/>
              <a:t> of paying premiums and paying them on time cannot be emphasized enough.</a:t>
            </a:r>
          </a:p>
          <a:p>
            <a:endParaRPr lang="en-US" baseline="0" dirty="0"/>
          </a:p>
          <a:p>
            <a:r>
              <a:rPr lang="en-US" baseline="0" dirty="0"/>
              <a:t>With potential Kentucky Medicaid changes, many Kentuckians will be required to pay monthly premiums – this is new for the program and will be new to the Medicaid members!</a:t>
            </a:r>
          </a:p>
          <a:p>
            <a:endParaRPr lang="en-US" baseline="0" dirty="0"/>
          </a:p>
        </p:txBody>
      </p:sp>
      <p:sp>
        <p:nvSpPr>
          <p:cNvPr id="4" name="Slide Number Placeholder 3"/>
          <p:cNvSpPr>
            <a:spLocks noGrp="1"/>
          </p:cNvSpPr>
          <p:nvPr>
            <p:ph type="sldNum" sz="quarter" idx="10"/>
          </p:nvPr>
        </p:nvSpPr>
        <p:spPr/>
        <p:txBody>
          <a:bodyPr/>
          <a:lstStyle/>
          <a:p>
            <a:fld id="{9829FC9D-AD63-448B-8EAD-402F667A303F}" type="slidenum">
              <a:rPr lang="en-US" smtClean="0"/>
              <a:t>25</a:t>
            </a:fld>
            <a:endParaRPr lang="en-US"/>
          </a:p>
        </p:txBody>
      </p:sp>
    </p:spTree>
    <p:extLst>
      <p:ext uri="{BB962C8B-B14F-4D97-AF65-F5344CB8AC3E}">
        <p14:creationId xmlns:p14="http://schemas.microsoft.com/office/powerpoint/2010/main" val="20917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1174750"/>
            <a:ext cx="4225925" cy="3170238"/>
          </a:xfrm>
        </p:spPr>
      </p:sp>
      <p:sp>
        <p:nvSpPr>
          <p:cNvPr id="3" name="Notes Placeholder 2"/>
          <p:cNvSpPr>
            <a:spLocks noGrp="1"/>
          </p:cNvSpPr>
          <p:nvPr>
            <p:ph type="body" idx="1"/>
          </p:nvPr>
        </p:nvSpPr>
        <p:spPr/>
        <p:txBody>
          <a:bodyPr/>
          <a:lstStyle/>
          <a:p>
            <a:pPr marL="176438" indent="-176438" defTabSz="941004">
              <a:buFont typeface="Arial" panose="020B0604020202020204" pitchFamily="34" charset="0"/>
              <a:buChar char="•"/>
              <a:defRPr/>
            </a:pPr>
            <a:r>
              <a:rPr lang="en-US" dirty="0"/>
              <a:t>In your Roadmap (page 18 in your booklet)</a:t>
            </a:r>
            <a:r>
              <a:rPr lang="en-US" baseline="0" dirty="0"/>
              <a:t> you’ll see</a:t>
            </a:r>
            <a:r>
              <a:rPr lang="en-US" dirty="0"/>
              <a:t> a table that highlights some of the differences between primary care and emergency care.  This table is also available</a:t>
            </a:r>
            <a:r>
              <a:rPr lang="en-US" baseline="0" dirty="0"/>
              <a:t> as its own handout from Coverage to Care. </a:t>
            </a:r>
            <a:endParaRPr lang="en-US" dirty="0"/>
          </a:p>
          <a:p>
            <a:pPr marL="176438" indent="-176438" defTabSz="941004">
              <a:buFont typeface="Arial" panose="020B0604020202020204" pitchFamily="34" charset="0"/>
              <a:buChar char="•"/>
              <a:defRPr/>
            </a:pPr>
            <a:endParaRPr lang="en-US" baseline="0" dirty="0"/>
          </a:p>
          <a:p>
            <a:pPr marL="176438" indent="-176438" defTabSz="941004">
              <a:buFont typeface="Arial" panose="020B0604020202020204" pitchFamily="34" charset="0"/>
              <a:buChar char="•"/>
              <a:defRPr/>
            </a:pPr>
            <a:r>
              <a:rPr lang="en-US" baseline="0" dirty="0"/>
              <a:t>One of the first things to note is that if you use the emergency room for a non life-threatening illness or injury, you will likely pay more.  Typically, the co-pay for an ER visit is higher than for a primary care visit. </a:t>
            </a:r>
          </a:p>
          <a:p>
            <a:pPr marL="176438" indent="-176438" defTabSz="941004">
              <a:buFont typeface="Arial" panose="020B0604020202020204" pitchFamily="34" charset="0"/>
              <a:buChar char="•"/>
              <a:defRPr/>
            </a:pPr>
            <a:endParaRPr lang="en-US" baseline="0" dirty="0"/>
          </a:p>
          <a:p>
            <a:pPr marL="176438" indent="-176438" defTabSz="941004">
              <a:buFont typeface="Arial" panose="020B0604020202020204" pitchFamily="34" charset="0"/>
              <a:buChar char="•"/>
              <a:defRPr/>
            </a:pPr>
            <a:r>
              <a:rPr lang="en-US" baseline="0" dirty="0"/>
              <a:t>Another difference is that you can call for an appointment with your primary care provider.  But in the ER you will wait to be seen based on the severity of your condition and the seriousness of the other people waiting. </a:t>
            </a:r>
          </a:p>
          <a:p>
            <a:pPr marL="176438" indent="-176438" defTabSz="941004">
              <a:buFont typeface="Arial" panose="020B0604020202020204" pitchFamily="34" charset="0"/>
              <a:buChar char="•"/>
              <a:defRPr/>
            </a:pPr>
            <a:endParaRPr lang="en-US" baseline="0" dirty="0"/>
          </a:p>
          <a:p>
            <a:pPr marL="176438" indent="-176438" defTabSz="941004">
              <a:buFont typeface="Arial" panose="020B0604020202020204" pitchFamily="34" charset="0"/>
              <a:buChar char="•"/>
              <a:defRPr/>
            </a:pPr>
            <a:r>
              <a:rPr lang="en-US" baseline="0" dirty="0"/>
              <a:t>When you see your primary care provider, they’ll get to know you and your health history, and can be able to access your health records.  At the ER, they will not be able to look at your health records. </a:t>
            </a:r>
          </a:p>
          <a:p>
            <a:pPr marL="176438" indent="-176438" defTabSz="941004">
              <a:buFont typeface="Arial" panose="020B0604020202020204" pitchFamily="34" charset="0"/>
              <a:buChar char="•"/>
              <a:defRPr/>
            </a:pPr>
            <a:endParaRPr lang="en-US" baseline="0" dirty="0"/>
          </a:p>
          <a:p>
            <a:pPr marL="176438" indent="-176438" defTabSz="941004">
              <a:buFont typeface="Arial" panose="020B0604020202020204" pitchFamily="34" charset="0"/>
              <a:buChar char="•"/>
              <a:defRPr/>
            </a:pPr>
            <a:r>
              <a:rPr lang="en-US" baseline="0" dirty="0"/>
              <a:t>Many people will ask about urgent care as well. I’m sure many of you have seen an urgent care center. Urgent care is c</a:t>
            </a:r>
            <a:r>
              <a:rPr lang="en-US" dirty="0"/>
              <a:t>are for an illness, injury or condition serious enough that a reasonable person would seek care right away, but not so severe it requires emergency room care. </a:t>
            </a:r>
            <a:r>
              <a:rPr lang="en-US" baseline="0" dirty="0"/>
              <a:t>Urgent Care Centers may offer more accessible hours than a primary care provider and seem more accessible than an ER. But you’ll want to check with your plan about what this may cost.  You may also need to make sure it is a standalone Urgent care center and not actually part of the ER, which would cost more.</a:t>
            </a:r>
          </a:p>
          <a:p>
            <a:pPr marL="176438" indent="-176438" defTabSz="941004">
              <a:buFont typeface="Arial" panose="020B0604020202020204" pitchFamily="34" charset="0"/>
              <a:buChar char="•"/>
              <a:defRPr/>
            </a:pPr>
            <a:endParaRPr lang="en-US" baseline="0" dirty="0"/>
          </a:p>
          <a:p>
            <a:pPr marL="176438" indent="-176438" defTabSz="941004">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250264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1174750"/>
            <a:ext cx="4225925" cy="3170238"/>
          </a:xfrm>
        </p:spPr>
      </p:sp>
      <p:sp>
        <p:nvSpPr>
          <p:cNvPr id="3" name="Notes Placeholder 2"/>
          <p:cNvSpPr>
            <a:spLocks noGrp="1"/>
          </p:cNvSpPr>
          <p:nvPr>
            <p:ph type="body" idx="1"/>
          </p:nvPr>
        </p:nvSpPr>
        <p:spPr/>
        <p:txBody>
          <a:bodyPr/>
          <a:lstStyle/>
          <a:p>
            <a:r>
              <a:rPr lang="en-US" dirty="0"/>
              <a:t>Discuss limited coverage of health</a:t>
            </a:r>
            <a:r>
              <a:rPr lang="en-US" baseline="0" dirty="0"/>
              <a:t> insurance for these services.  Medicaid may cover eye exam but not necessarily glasses.  Will pay for children to have teeth cleaned twice a year; adults once per year.</a:t>
            </a:r>
          </a:p>
          <a:p>
            <a:r>
              <a:rPr lang="en-US" baseline="0" dirty="0"/>
              <a:t>Direct to community resources for lower cost glasses and lower cost dental services.</a:t>
            </a:r>
          </a:p>
          <a:p>
            <a:r>
              <a:rPr lang="en-US" baseline="0" dirty="0"/>
              <a:t>Discuss opportunity to purchase additional, optional vision and dental coverage when working. (Upcoming changes to Medicaid for Dental and Vision?) </a:t>
            </a:r>
            <a:endParaRPr lang="en-US" dirty="0"/>
          </a:p>
        </p:txBody>
      </p:sp>
      <p:sp>
        <p:nvSpPr>
          <p:cNvPr id="4" name="Slide Number Placeholder 3"/>
          <p:cNvSpPr>
            <a:spLocks noGrp="1"/>
          </p:cNvSpPr>
          <p:nvPr>
            <p:ph type="sldNum" sz="quarter" idx="10"/>
          </p:nvPr>
        </p:nvSpPr>
        <p:spPr/>
        <p:txBody>
          <a:bodyPr/>
          <a:lstStyle/>
          <a:p>
            <a:fld id="{368D2972-AF25-4DBA-BD53-D1A534689148}" type="slidenum">
              <a:rPr lang="en-US" smtClean="0"/>
              <a:t>27</a:t>
            </a:fld>
            <a:endParaRPr lang="en-US"/>
          </a:p>
        </p:txBody>
      </p:sp>
    </p:spTree>
    <p:extLst>
      <p:ext uri="{BB962C8B-B14F-4D97-AF65-F5344CB8AC3E}">
        <p14:creationId xmlns:p14="http://schemas.microsoft.com/office/powerpoint/2010/main" val="129034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Specialist referral “next available” appointments for new patients can be 1-3 months away.  Act sooner than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Preventive</a:t>
            </a:r>
            <a:r>
              <a:rPr lang="en-US" sz="1200" baseline="0" dirty="0">
                <a:solidFill>
                  <a:schemeClr val="tx2"/>
                </a:solidFill>
              </a:rPr>
              <a:t> </a:t>
            </a:r>
            <a:r>
              <a:rPr lang="en-US" sz="1200" dirty="0">
                <a:solidFill>
                  <a:schemeClr val="tx2"/>
                </a:solidFill>
              </a:rPr>
              <a:t>Dental appointments</a:t>
            </a:r>
            <a:r>
              <a:rPr lang="en-US" sz="1200" baseline="0" dirty="0">
                <a:solidFill>
                  <a:schemeClr val="tx2"/>
                </a:solidFill>
              </a:rPr>
              <a:t> now can earn you points for My Rewards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2"/>
                </a:solidFill>
              </a:rPr>
              <a:t>Preventive exams like Well Child Checks and annual visits can earn My Rewards points now too</a:t>
            </a:r>
            <a:endParaRPr lang="en-US" sz="1200" dirty="0">
              <a:solidFill>
                <a:schemeClr val="tx2"/>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505250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67931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questions came out of a meeting of application assisters in September 2018 as their</a:t>
            </a:r>
            <a:r>
              <a:rPr lang="en-US" baseline="0" dirty="0"/>
              <a:t> most frequently asked questions about KY HEALTH</a:t>
            </a:r>
            <a:endParaRPr lang="en-US" dirty="0"/>
          </a:p>
        </p:txBody>
      </p:sp>
      <p:sp>
        <p:nvSpPr>
          <p:cNvPr id="4" name="Slide Number Placeholder 3"/>
          <p:cNvSpPr>
            <a:spLocks noGrp="1"/>
          </p:cNvSpPr>
          <p:nvPr>
            <p:ph type="sldNum" sz="quarter" idx="10"/>
          </p:nvPr>
        </p:nvSpPr>
        <p:spPr/>
        <p:txBody>
          <a:bodyPr/>
          <a:lstStyle/>
          <a:p>
            <a:fld id="{9829FC9D-AD63-448B-8EAD-402F667A303F}" type="slidenum">
              <a:rPr lang="en-US" smtClean="0"/>
              <a:t>3</a:t>
            </a:fld>
            <a:endParaRPr lang="en-US"/>
          </a:p>
        </p:txBody>
      </p:sp>
    </p:spTree>
    <p:extLst>
      <p:ext uri="{BB962C8B-B14F-4D97-AF65-F5344CB8AC3E}">
        <p14:creationId xmlns:p14="http://schemas.microsoft.com/office/powerpoint/2010/main" val="2900215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2"/>
                </a:solidFill>
              </a:rPr>
              <a:t>These tips are true for all health insurance coverage types and may be even more important if KY Medicaid changes go through.  Help</a:t>
            </a:r>
            <a:r>
              <a:rPr lang="en-US" sz="1200" baseline="0" dirty="0">
                <a:solidFill>
                  <a:schemeClr val="tx2"/>
                </a:solidFill>
              </a:rPr>
              <a:t> clients avoid suspensions and lock-outs. </a:t>
            </a:r>
            <a:endParaRPr lang="en-US" sz="1200" dirty="0">
              <a:solidFill>
                <a:schemeClr val="tx2"/>
              </a:solidFill>
            </a:endParaRPr>
          </a:p>
          <a:p>
            <a:pPr marL="174913" marR="0" lvl="0" indent="-1749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2"/>
                </a:solidFill>
              </a:rPr>
              <a:t>Pay Premium as soon as approved for coverage.  Your Insurance won’t start until the 1</a:t>
            </a:r>
            <a:r>
              <a:rPr lang="en-US" sz="1200" baseline="30000" dirty="0">
                <a:solidFill>
                  <a:schemeClr val="tx2"/>
                </a:solidFill>
              </a:rPr>
              <a:t>st</a:t>
            </a:r>
            <a:r>
              <a:rPr lang="en-US" sz="1200" dirty="0">
                <a:solidFill>
                  <a:schemeClr val="tx2"/>
                </a:solidFill>
              </a:rPr>
              <a:t> Premium is paid. </a:t>
            </a:r>
          </a:p>
          <a:p>
            <a:pPr marL="171450" indent="-171450">
              <a:spcBef>
                <a:spcPts val="0"/>
              </a:spcBef>
              <a:buFont typeface="Arial" panose="020B0604020202020204" pitchFamily="34" charset="0"/>
              <a:buChar char="•"/>
            </a:pPr>
            <a:r>
              <a:rPr lang="en-US" sz="1200" dirty="0">
                <a:solidFill>
                  <a:schemeClr val="tx2"/>
                </a:solidFill>
              </a:rPr>
              <a:t>Pay Premiums on time.  Fast Track Option allows members to pay in advance up to a full year!</a:t>
            </a:r>
          </a:p>
          <a:p>
            <a:pPr marL="171450" indent="-171450">
              <a:spcBef>
                <a:spcPts val="0"/>
              </a:spcBef>
              <a:buFont typeface="Arial" panose="020B0604020202020204" pitchFamily="34" charset="0"/>
              <a:buChar char="•"/>
            </a:pPr>
            <a:r>
              <a:rPr lang="en-US" sz="1200" dirty="0">
                <a:solidFill>
                  <a:schemeClr val="tx2"/>
                </a:solidFill>
              </a:rPr>
              <a:t>Confirm your Insurance coverage is active.  Even if you don’t have an upcoming medical visit scheduled, doing this monthly will help keep coverage for unexpected medical needs or emergencies.</a:t>
            </a:r>
          </a:p>
          <a:p>
            <a:pPr marL="171450" indent="-171450">
              <a:spcBef>
                <a:spcPts val="0"/>
              </a:spcBef>
              <a:buFont typeface="Arial" panose="020B0604020202020204" pitchFamily="34" charset="0"/>
              <a:buChar char="•"/>
            </a:pPr>
            <a:r>
              <a:rPr lang="en-US" sz="1200" dirty="0">
                <a:solidFill>
                  <a:schemeClr val="tx2"/>
                </a:solidFill>
              </a:rPr>
              <a:t>Keep information up to date.  ANY change in income, household size or other eligibility requirements MUST be reported within 30 days.  If in doubt, call </a:t>
            </a:r>
            <a:r>
              <a:rPr lang="en-US" sz="1200" dirty="0" err="1">
                <a:solidFill>
                  <a:schemeClr val="tx2"/>
                </a:solidFill>
              </a:rPr>
              <a:t>benefind</a:t>
            </a:r>
            <a:r>
              <a:rPr lang="en-US" sz="1200" dirty="0">
                <a:solidFill>
                  <a:schemeClr val="tx2"/>
                </a:solidFill>
              </a:rPr>
              <a:t> or an Assister!</a:t>
            </a:r>
          </a:p>
          <a:p>
            <a:pPr marL="171450" indent="-171450">
              <a:spcBef>
                <a:spcPts val="0"/>
              </a:spcBef>
              <a:buFont typeface="Arial" panose="020B0604020202020204" pitchFamily="34" charset="0"/>
              <a:buChar char="•"/>
            </a:pPr>
            <a:r>
              <a:rPr lang="en-US" sz="1200" dirty="0">
                <a:solidFill>
                  <a:schemeClr val="tx2"/>
                </a:solidFill>
              </a:rPr>
              <a:t>Some community organizations may be able to help pay premiums, if you are ever in a situation where you don't have the ability to pay. Every community will do this differently, so be sure to ask your refugee agencies, your health care provider, or an application assister for more information if you are having trouble paying the premium. </a:t>
            </a:r>
            <a:br>
              <a:rPr lang="en-US" sz="1200" dirty="0">
                <a:solidFill>
                  <a:schemeClr val="tx2"/>
                </a:solidFill>
              </a:rPr>
            </a:br>
            <a:endParaRPr lang="en-US" sz="1200" dirty="0">
              <a:solidFill>
                <a:schemeClr val="tx2"/>
              </a:solidFill>
            </a:endParaRPr>
          </a:p>
          <a:p>
            <a:pPr marL="0" indent="0">
              <a:spcBef>
                <a:spcPts val="0"/>
              </a:spcBef>
              <a:buNone/>
            </a:pPr>
            <a:r>
              <a:rPr lang="en-US" sz="1200" b="1" i="1" dirty="0">
                <a:solidFill>
                  <a:schemeClr val="tx2"/>
                </a:solidFill>
              </a:rPr>
              <a:t>Lock-Out/</a:t>
            </a:r>
            <a:r>
              <a:rPr lang="en-US" sz="1200" b="1" i="1" dirty="0" err="1">
                <a:solidFill>
                  <a:schemeClr val="tx2"/>
                </a:solidFill>
              </a:rPr>
              <a:t>DisEnrollment</a:t>
            </a:r>
            <a:r>
              <a:rPr lang="en-US" sz="1200" b="1" i="1" dirty="0">
                <a:solidFill>
                  <a:schemeClr val="tx2"/>
                </a:solidFill>
              </a:rPr>
              <a:t> Errors:  Even if an error occurs, it can take several weeks to correct &amp; back coverage is </a:t>
            </a:r>
            <a:r>
              <a:rPr lang="en-US" sz="1200" b="1" i="1" u="sng" dirty="0">
                <a:solidFill>
                  <a:schemeClr val="tx2"/>
                </a:solidFill>
              </a:rPr>
              <a:t>not</a:t>
            </a:r>
            <a:r>
              <a:rPr lang="en-US" sz="1200" b="1" i="1" dirty="0">
                <a:solidFill>
                  <a:schemeClr val="tx2"/>
                </a:solidFill>
              </a:rPr>
              <a:t> guaranteed.</a:t>
            </a:r>
          </a:p>
          <a:p>
            <a:pPr marL="174913" indent="-17491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4468019-DD01-4A89-9063-1C7D2744684F}"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883988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468019-DD01-4A89-9063-1C7D2744684F}"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888233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1174750"/>
            <a:ext cx="4225925" cy="3170238"/>
          </a:xfrm>
        </p:spPr>
      </p:sp>
      <p:sp>
        <p:nvSpPr>
          <p:cNvPr id="3" name="Notes Placeholder 2"/>
          <p:cNvSpPr>
            <a:spLocks noGrp="1"/>
          </p:cNvSpPr>
          <p:nvPr>
            <p:ph type="body" idx="1"/>
          </p:nvPr>
        </p:nvSpPr>
        <p:spPr/>
        <p:txBody>
          <a:bodyPr/>
          <a:lstStyle/>
          <a:p>
            <a:pPr defTabSz="960111">
              <a:defRPr/>
            </a:pPr>
            <a:r>
              <a:rPr lang="en-US" i="0" dirty="0"/>
              <a:t>Have information available</a:t>
            </a:r>
            <a:r>
              <a:rPr lang="en-US" i="0" baseline="0" dirty="0"/>
              <a:t> about these topics:</a:t>
            </a:r>
          </a:p>
          <a:p>
            <a:pPr marL="176456" indent="-176456" defTabSz="960111">
              <a:buFontTx/>
              <a:buChar char="-"/>
              <a:defRPr/>
            </a:pPr>
            <a:r>
              <a:rPr lang="en-US" i="0" baseline="0" dirty="0"/>
              <a:t>Health Education classes and resources</a:t>
            </a:r>
          </a:p>
          <a:p>
            <a:pPr marL="176456" indent="-176456" defTabSz="960111">
              <a:buFontTx/>
              <a:buChar char="-"/>
              <a:defRPr/>
            </a:pPr>
            <a:r>
              <a:rPr lang="en-US" i="0" baseline="0" dirty="0"/>
              <a:t>Application Assisters in the community</a:t>
            </a:r>
          </a:p>
          <a:p>
            <a:pPr marL="176456" indent="-176456" defTabSz="960111">
              <a:buFontTx/>
              <a:buChar char="-"/>
              <a:defRPr/>
            </a:pPr>
            <a:r>
              <a:rPr lang="en-US" i="0" baseline="0" dirty="0"/>
              <a:t>Help for Medicare questions</a:t>
            </a:r>
          </a:p>
          <a:p>
            <a:pPr marL="176456" indent="-176456" defTabSz="960111">
              <a:buFontTx/>
              <a:buChar char="-"/>
              <a:defRPr/>
            </a:pPr>
            <a:r>
              <a:rPr lang="en-US" i="0" baseline="0" dirty="0"/>
              <a:t>Health centers and dental clinics with sliding fee discounts</a:t>
            </a:r>
          </a:p>
          <a:p>
            <a:pPr marL="176456" indent="-176456" defTabSz="960111">
              <a:buFontTx/>
              <a:buChar char="-"/>
              <a:defRPr/>
            </a:pPr>
            <a:r>
              <a:rPr lang="en-US" i="0" baseline="0" dirty="0"/>
              <a:t>General health literacy good practices – medication lists, information about MedlinePlus, tips for asking questions, etc.</a:t>
            </a:r>
            <a:endParaRPr lang="en-US" i="0" dirty="0"/>
          </a:p>
          <a:p>
            <a:pPr marL="180020" indent="-180020" defTabSz="960111">
              <a:buFont typeface="Arial" panose="020B0604020202020204" pitchFamily="34" charset="0"/>
              <a:buChar char="•"/>
              <a:defRPr/>
            </a:pPr>
            <a:endParaRPr lang="en-US" i="0" baseline="0" dirty="0"/>
          </a:p>
          <a:p>
            <a:pPr marL="180020" indent="-180020" defTabSz="960111">
              <a:buFont typeface="Arial" panose="020B0604020202020204" pitchFamily="34" charset="0"/>
              <a:buChar char="•"/>
              <a:defRPr/>
            </a:pPr>
            <a:r>
              <a:rPr lang="en-US" i="0" baseline="0" dirty="0"/>
              <a:t>You can also download or order the Roadmap that we discussed as well as a number of other products on the Coverage to Care website, marketplace.cms.hhs.gov/c2c (repeat).</a:t>
            </a:r>
          </a:p>
          <a:p>
            <a:pPr marL="180020" indent="-180020" defTabSz="960111">
              <a:buFont typeface="Arial" panose="020B0604020202020204" pitchFamily="34" charset="0"/>
              <a:buChar char="•"/>
              <a:defRPr/>
            </a:pPr>
            <a:endParaRPr lang="en-US" i="0" baseline="0" dirty="0"/>
          </a:p>
          <a:p>
            <a:pPr marL="180020" indent="-180020" defTabSz="960111">
              <a:buFont typeface="Arial" panose="020B0604020202020204" pitchFamily="34" charset="0"/>
              <a:buChar char="•"/>
              <a:defRPr/>
            </a:pPr>
            <a:r>
              <a:rPr lang="en-US" i="0" baseline="0" dirty="0"/>
              <a:t>Remember, we’re here to help you, too. You can contact us by ….</a:t>
            </a:r>
            <a:r>
              <a:rPr lang="en-US" i="1" dirty="0"/>
              <a:t> (Add your or your organization’s contact information.)</a:t>
            </a:r>
          </a:p>
          <a:p>
            <a:endParaRPr lang="en-US" i="0" dirty="0"/>
          </a:p>
        </p:txBody>
      </p:sp>
      <p:sp>
        <p:nvSpPr>
          <p:cNvPr id="4" name="Slide Number Placeholder 3"/>
          <p:cNvSpPr>
            <a:spLocks noGrp="1"/>
          </p:cNvSpPr>
          <p:nvPr>
            <p:ph type="sldNum" sz="quarter" idx="10"/>
          </p:nvPr>
        </p:nvSpPr>
        <p:spPr/>
        <p:txBody>
          <a:bodyPr/>
          <a:lstStyle/>
          <a:p>
            <a:fld id="{54468019-DD01-4A89-9063-1C7D2744684F}" type="slidenum">
              <a:rPr lang="en-US" smtClean="0"/>
              <a:t>34</a:t>
            </a:fld>
            <a:endParaRPr lang="en-US"/>
          </a:p>
        </p:txBody>
      </p:sp>
    </p:spTree>
    <p:extLst>
      <p:ext uri="{BB962C8B-B14F-4D97-AF65-F5344CB8AC3E}">
        <p14:creationId xmlns:p14="http://schemas.microsoft.com/office/powerpoint/2010/main" val="215133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questions came out of a meeting of application assisters in September 2018 as their</a:t>
            </a:r>
            <a:r>
              <a:rPr lang="en-US" baseline="0" dirty="0"/>
              <a:t> most frequently asked questions about health insurance</a:t>
            </a:r>
            <a:endParaRPr lang="en-US" dirty="0"/>
          </a:p>
          <a:p>
            <a:endParaRPr lang="en-US" dirty="0"/>
          </a:p>
        </p:txBody>
      </p:sp>
      <p:sp>
        <p:nvSpPr>
          <p:cNvPr id="4" name="Slide Number Placeholder 3"/>
          <p:cNvSpPr>
            <a:spLocks noGrp="1"/>
          </p:cNvSpPr>
          <p:nvPr>
            <p:ph type="sldNum" sz="quarter" idx="10"/>
          </p:nvPr>
        </p:nvSpPr>
        <p:spPr/>
        <p:txBody>
          <a:bodyPr/>
          <a:lstStyle/>
          <a:p>
            <a:fld id="{9829FC9D-AD63-448B-8EAD-402F667A303F}" type="slidenum">
              <a:rPr lang="en-US" smtClean="0"/>
              <a:t>4</a:t>
            </a:fld>
            <a:endParaRPr lang="en-US"/>
          </a:p>
        </p:txBody>
      </p:sp>
    </p:spTree>
    <p:extLst>
      <p:ext uri="{BB962C8B-B14F-4D97-AF65-F5344CB8AC3E}">
        <p14:creationId xmlns:p14="http://schemas.microsoft.com/office/powerpoint/2010/main" val="756998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1174750"/>
            <a:ext cx="4225925" cy="3170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D2972-AF25-4DBA-BD53-D1A53468914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050494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1174750"/>
            <a:ext cx="4225925" cy="3170238"/>
          </a:xfrm>
        </p:spPr>
      </p:sp>
      <p:sp>
        <p:nvSpPr>
          <p:cNvPr id="3" name="Notes Placeholder 2"/>
          <p:cNvSpPr>
            <a:spLocks noGrp="1"/>
          </p:cNvSpPr>
          <p:nvPr>
            <p:ph type="body" idx="1"/>
          </p:nvPr>
        </p:nvSpPr>
        <p:spPr/>
        <p:txBody>
          <a:bodyPr/>
          <a:lstStyle/>
          <a:p>
            <a:pPr marL="176438" indent="-176438">
              <a:buFont typeface="Arial" panose="020B0604020202020204" pitchFamily="34" charset="0"/>
              <a:buChar char="•"/>
            </a:pPr>
            <a:r>
              <a:rPr lang="en-US" baseline="0" dirty="0"/>
              <a:t>We don’t need to know every detail, but it’s good to understand what services are covered, and how much we can expect to pay when we get care. Most importantly, we need to know where to find this information when we need it. </a:t>
            </a:r>
          </a:p>
          <a:p>
            <a:pPr marL="176438" indent="-176438">
              <a:buFont typeface="Arial" panose="020B0604020202020204" pitchFamily="34" charset="0"/>
              <a:buChar char="•"/>
            </a:pPr>
            <a:r>
              <a:rPr lang="en-US" dirty="0"/>
              <a:t>Your insurance provider</a:t>
            </a:r>
            <a:r>
              <a:rPr lang="en-US" baseline="0" dirty="0"/>
              <a:t> and even your insurance card should be able to help you understand the exact cost of your premium, copay, and deductible.</a:t>
            </a:r>
          </a:p>
          <a:p>
            <a:pPr marL="176438" indent="-176438" defTabSz="941100">
              <a:buFont typeface="Arial" panose="020B0604020202020204" pitchFamily="34" charset="0"/>
              <a:buChar char="•"/>
              <a:defRPr/>
            </a:pPr>
            <a:r>
              <a:rPr lang="en-US" baseline="0" dirty="0"/>
              <a:t>A set of terms you’ll see on this slide is in-network and </a:t>
            </a:r>
            <a:r>
              <a:rPr lang="en-US" baseline="0" dirty="0" err="1"/>
              <a:t>out-of</a:t>
            </a:r>
            <a:r>
              <a:rPr lang="en-US" baseline="0" dirty="0"/>
              <a:t>–network. In-network means a provider work with your health plan and it will cost you less to see them rather than an out-of-network provider. Your plan keeps a directory of providers who are in-network.  You can generally find it on the plan’s website, or you can request a copy.</a:t>
            </a:r>
          </a:p>
          <a:p>
            <a:pPr marL="176438" indent="-176438" defTabSz="941100">
              <a:buFont typeface="Arial" panose="020B0604020202020204" pitchFamily="34" charset="0"/>
              <a:buChar char="•"/>
              <a:defRPr/>
            </a:pPr>
            <a:r>
              <a:rPr lang="en-US" baseline="0" dirty="0"/>
              <a:t>Managed Care Organizations (MCOs) for Medicaid have networks too</a:t>
            </a:r>
          </a:p>
          <a:p>
            <a:pPr marL="176438" indent="-176438">
              <a:buFont typeface="Arial" panose="020B0604020202020204" pitchFamily="34" charset="0"/>
              <a:buChar char="•"/>
            </a:pPr>
            <a:endParaRPr lang="en-US" baseline="0" dirty="0"/>
          </a:p>
          <a:p>
            <a:pPr marL="176438" indent="-17643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57347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1174750"/>
            <a:ext cx="4225925" cy="3170238"/>
          </a:xfrm>
        </p:spPr>
      </p:sp>
      <p:sp>
        <p:nvSpPr>
          <p:cNvPr id="3" name="Notes Placeholder 2"/>
          <p:cNvSpPr>
            <a:spLocks noGrp="1"/>
          </p:cNvSpPr>
          <p:nvPr>
            <p:ph type="body" idx="1"/>
          </p:nvPr>
        </p:nvSpPr>
        <p:spPr/>
        <p:txBody>
          <a:bodyPr/>
          <a:lstStyle/>
          <a:p>
            <a:r>
              <a:rPr lang="en-US" baseline="0" dirty="0"/>
              <a:t>Before you can make a good decision about which insurance plan to choose, and in order to use your coverage well, there are some basic terms that you will need to know.  Many of the terms relate to cost sharing. </a:t>
            </a:r>
            <a:r>
              <a:rPr lang="en-US" dirty="0"/>
              <a:t>Even</a:t>
            </a:r>
            <a:r>
              <a:rPr lang="en-US" baseline="0" dirty="0"/>
              <a:t> when you have insurance, you will still have to pay some costs. </a:t>
            </a:r>
          </a:p>
          <a:p>
            <a:endParaRPr lang="en-US" baseline="0" dirty="0"/>
          </a:p>
          <a:p>
            <a:r>
              <a:rPr lang="en-US" baseline="0" dirty="0"/>
              <a:t>KY HEALTH uses this phrase “cost sharing” as well.</a:t>
            </a:r>
            <a:endParaRPr lang="en-US" dirty="0"/>
          </a:p>
        </p:txBody>
      </p:sp>
      <p:sp>
        <p:nvSpPr>
          <p:cNvPr id="4" name="Slide Number Placeholder 3"/>
          <p:cNvSpPr>
            <a:spLocks noGrp="1"/>
          </p:cNvSpPr>
          <p:nvPr>
            <p:ph type="sldNum" sz="quarter" idx="10"/>
          </p:nvPr>
        </p:nvSpPr>
        <p:spPr/>
        <p:txBody>
          <a:bodyPr/>
          <a:lstStyle/>
          <a:p>
            <a:fld id="{368D2972-AF25-4DBA-BD53-D1A534689148}" type="slidenum">
              <a:rPr lang="en-US" smtClean="0"/>
              <a:t>7</a:t>
            </a:fld>
            <a:endParaRPr lang="en-US"/>
          </a:p>
        </p:txBody>
      </p:sp>
    </p:spTree>
    <p:extLst>
      <p:ext uri="{BB962C8B-B14F-4D97-AF65-F5344CB8AC3E}">
        <p14:creationId xmlns:p14="http://schemas.microsoft.com/office/powerpoint/2010/main" val="4131845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1174750"/>
            <a:ext cx="4225925" cy="3170238"/>
          </a:xfrm>
        </p:spPr>
      </p:sp>
      <p:sp>
        <p:nvSpPr>
          <p:cNvPr id="3" name="Notes Placeholder 2"/>
          <p:cNvSpPr>
            <a:spLocks noGrp="1"/>
          </p:cNvSpPr>
          <p:nvPr>
            <p:ph type="body" idx="1"/>
          </p:nvPr>
        </p:nvSpPr>
        <p:spPr/>
        <p:txBody>
          <a:bodyPr/>
          <a:lstStyle/>
          <a:p>
            <a:pPr defTabSz="941100">
              <a:defRPr/>
            </a:pPr>
            <a:r>
              <a:rPr lang="en-US" dirty="0"/>
              <a:t>(Use these slides if video is not available)</a:t>
            </a:r>
          </a:p>
          <a:p>
            <a:endParaRPr lang="en-US" dirty="0"/>
          </a:p>
          <a:p>
            <a:pPr marL="180020" indent="-180020">
              <a:buFont typeface="Arial" panose="020B0604020202020204" pitchFamily="34" charset="0"/>
              <a:buChar char="•"/>
            </a:pPr>
            <a:r>
              <a:rPr lang="en-US" dirty="0"/>
              <a:t>Let’s take some time</a:t>
            </a:r>
            <a:r>
              <a:rPr lang="en-US" baseline="0" dirty="0"/>
              <a:t> to go over some of these key words.</a:t>
            </a:r>
          </a:p>
          <a:p>
            <a:pPr marL="180020" indent="-180020">
              <a:buFont typeface="Arial" panose="020B0604020202020204" pitchFamily="34" charset="0"/>
              <a:buChar char="•"/>
            </a:pPr>
            <a:endParaRPr lang="en-US" baseline="0" dirty="0"/>
          </a:p>
          <a:p>
            <a:r>
              <a:rPr lang="en-US" b="1" dirty="0"/>
              <a:t>Premium</a:t>
            </a:r>
            <a:r>
              <a:rPr lang="en-US" dirty="0"/>
              <a:t> are payments generally made every month to your insurance company to maintain coverage. It’s important to pay your premium, regardless of whether they use any health care services. This will ensure you keep your coverage. </a:t>
            </a:r>
          </a:p>
          <a:p>
            <a:r>
              <a:rPr lang="en-US" dirty="0"/>
              <a:t>-With private insurance, you pay some money every month. This is called a premium. </a:t>
            </a:r>
          </a:p>
          <a:p>
            <a:r>
              <a:rPr lang="en-US" dirty="0"/>
              <a:t>-If your insurance is through your employer, this may be taken out of your paycheck. </a:t>
            </a:r>
          </a:p>
          <a:p>
            <a:r>
              <a:rPr lang="en-US" dirty="0"/>
              <a:t>-If you purchase a plan, you may receive a bill in the mail. You must pay each month, or you may lose your coverage.</a:t>
            </a:r>
          </a:p>
          <a:p>
            <a:r>
              <a:rPr lang="en-US" dirty="0"/>
              <a:t>-Some Medicaid</a:t>
            </a:r>
            <a:r>
              <a:rPr lang="en-US" baseline="0" dirty="0"/>
              <a:t> members will need to pay premiums if changes take place here in Kentucky.</a:t>
            </a:r>
            <a:endParaRPr lang="en-US" dirty="0"/>
          </a:p>
          <a:p>
            <a:endParaRPr lang="en-US" dirty="0"/>
          </a:p>
          <a:p>
            <a:pPr marL="180020" indent="-180020" defTabSz="960111">
              <a:buFont typeface="Arial" panose="020B0604020202020204" pitchFamily="34" charset="0"/>
              <a:buChar char="•"/>
              <a:defRPr/>
            </a:pPr>
            <a:r>
              <a:rPr lang="en-US" b="1" dirty="0"/>
              <a:t>Deductible</a:t>
            </a:r>
            <a:r>
              <a:rPr lang="en-US" dirty="0"/>
              <a:t> is the dollar amount consumers have to pay for health care services before their plan will start paying for their care. The deductible may not apply to all health care services. For some plans, you do not need to pay the deductible before your plan will pay for primary care or prescription drugs. Deductibles differ by plan, so look through your insurance information to see what yours is. You should also keep track of how much you’ve paid toward the deductible.  Each year, your deductible is reset.</a:t>
            </a:r>
          </a:p>
          <a:p>
            <a:r>
              <a:rPr lang="en-US" dirty="0"/>
              <a:t>-The amount you owe for health care services before your health insurance plan begins to pay.</a:t>
            </a:r>
          </a:p>
          <a:p>
            <a:r>
              <a:rPr lang="en-US" dirty="0"/>
              <a:t>-Deductibles vary by plan, so you will want to learn about them when you are choosing new health insurance.</a:t>
            </a:r>
          </a:p>
          <a:p>
            <a:pPr marL="180020" indent="-180020" defTabSz="960111">
              <a:buFont typeface="Arial" panose="020B0604020202020204" pitchFamily="34" charset="0"/>
              <a:buChar char="•"/>
              <a:defRPr/>
            </a:pPr>
            <a:endParaRPr lang="en-US" dirty="0"/>
          </a:p>
          <a:p>
            <a:pPr marL="180020" indent="-180020" defTabSz="960111">
              <a:buFont typeface="Arial" panose="020B0604020202020204" pitchFamily="34" charset="0"/>
              <a:buChar char="•"/>
              <a:defRPr/>
            </a:pPr>
            <a:endParaRPr lang="en-US" dirty="0"/>
          </a:p>
          <a:p>
            <a:pPr marL="180020" indent="-180020" defTabSz="960111">
              <a:buFont typeface="Arial" panose="020B0604020202020204" pitchFamily="34" charset="0"/>
              <a:buChar char="•"/>
              <a:defRPr/>
            </a:pPr>
            <a:r>
              <a:rPr lang="en-US" b="1" dirty="0"/>
              <a:t>Copayment (or Copay) </a:t>
            </a:r>
            <a:r>
              <a:rPr lang="en-US" dirty="0"/>
              <a:t>is the fixed amount you’ll pay for a covered health care service or supply. Copayments are usually a set amount, for example $15 for primary care visits and $35 for specialty care visits. The amount of the co-pay will differ based on the type of care or service. Some services won’t have a copay, such as preventive services. Medicaid members may also have to pay small copays</a:t>
            </a:r>
            <a:r>
              <a:rPr lang="en-US" baseline="0" dirty="0"/>
              <a:t> for some services.</a:t>
            </a:r>
            <a:endParaRPr lang="en-US" dirty="0"/>
          </a:p>
          <a:p>
            <a:r>
              <a:rPr lang="en-US" dirty="0"/>
              <a:t>-You will also have to pay a copay when you visit the doctor or get a prescription. Private insurance copays are usually higher than Medicaid MCO copays. </a:t>
            </a:r>
          </a:p>
          <a:p>
            <a:r>
              <a:rPr lang="en-US" dirty="0"/>
              <a:t>-You will pay a higher copay if you go to a specialist or urgent care center than if you see your family doctor</a:t>
            </a:r>
            <a:r>
              <a:rPr lang="en-US" baseline="0" dirty="0"/>
              <a:t> (PCP).</a:t>
            </a:r>
            <a:endParaRPr lang="en-US" dirty="0"/>
          </a:p>
          <a:p>
            <a:r>
              <a:rPr lang="en-US" dirty="0"/>
              <a:t>-If you go to the emergency room at the hospital, there is a higher copay, and you may be charged a lot of money if it is not actually an emergency</a:t>
            </a:r>
          </a:p>
          <a:p>
            <a:pPr marL="180020" indent="-180020" defTabSz="960111">
              <a:buFont typeface="Arial" panose="020B0604020202020204" pitchFamily="34" charset="0"/>
              <a:buChar char="•"/>
              <a:defRPr/>
            </a:pPr>
            <a:endParaRPr lang="en-US" dirty="0"/>
          </a:p>
          <a:p>
            <a:pPr marL="180020" indent="-180020" defTabSz="960111">
              <a:buFont typeface="Arial" panose="020B0604020202020204" pitchFamily="34" charset="0"/>
              <a:buChar char="•"/>
              <a:defRPr/>
            </a:pPr>
            <a:r>
              <a:rPr lang="en-US" b="1" dirty="0"/>
              <a:t>Coinsurance</a:t>
            </a:r>
            <a:r>
              <a:rPr lang="en-US" dirty="0"/>
              <a:t> is the consumer’s share of the costs of a covered health care service. For example: if the cost of a visit to a specialist is $100, and the consumer is responsible for paying 20% coinsurance, he or she would pay $20. </a:t>
            </a:r>
          </a:p>
          <a:p>
            <a:pPr marL="180020" indent="-180020" defTabSz="960111">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54468019-DD01-4A89-9063-1C7D2744684F}" type="slidenum">
              <a:rPr lang="en-US" smtClean="0"/>
              <a:t>8</a:t>
            </a:fld>
            <a:endParaRPr lang="en-US"/>
          </a:p>
        </p:txBody>
      </p:sp>
    </p:spTree>
    <p:extLst>
      <p:ext uri="{BB962C8B-B14F-4D97-AF65-F5344CB8AC3E}">
        <p14:creationId xmlns:p14="http://schemas.microsoft.com/office/powerpoint/2010/main" val="3223733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1174750"/>
            <a:ext cx="4225925" cy="3170238"/>
          </a:xfrm>
        </p:spPr>
      </p:sp>
      <p:sp>
        <p:nvSpPr>
          <p:cNvPr id="3" name="Notes Placeholder 2"/>
          <p:cNvSpPr>
            <a:spLocks noGrp="1"/>
          </p:cNvSpPr>
          <p:nvPr>
            <p:ph type="body" idx="1"/>
          </p:nvPr>
        </p:nvSpPr>
        <p:spPr/>
        <p:txBody>
          <a:bodyPr/>
          <a:lstStyle/>
          <a:p>
            <a:r>
              <a:rPr lang="en-US" dirty="0"/>
              <a:t>This Consumer</a:t>
            </a:r>
            <a:r>
              <a:rPr lang="en-US" baseline="0" dirty="0"/>
              <a:t> Reports video does a nice job of explaining basic health insurance terms and how cost-sharing works.</a:t>
            </a:r>
            <a:endParaRPr lang="en-US" dirty="0"/>
          </a:p>
        </p:txBody>
      </p:sp>
      <p:sp>
        <p:nvSpPr>
          <p:cNvPr id="4" name="Slide Number Placeholder 3"/>
          <p:cNvSpPr>
            <a:spLocks noGrp="1"/>
          </p:cNvSpPr>
          <p:nvPr>
            <p:ph type="sldNum" sz="quarter" idx="10"/>
          </p:nvPr>
        </p:nvSpPr>
        <p:spPr/>
        <p:txBody>
          <a:bodyPr/>
          <a:lstStyle/>
          <a:p>
            <a:fld id="{368D2972-AF25-4DBA-BD53-D1A534689148}" type="slidenum">
              <a:rPr lang="en-US" smtClean="0"/>
              <a:t>9</a:t>
            </a:fld>
            <a:endParaRPr lang="en-US"/>
          </a:p>
        </p:txBody>
      </p:sp>
    </p:spTree>
    <p:extLst>
      <p:ext uri="{BB962C8B-B14F-4D97-AF65-F5344CB8AC3E}">
        <p14:creationId xmlns:p14="http://schemas.microsoft.com/office/powerpoint/2010/main" val="836218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useBgFill="1">
        <p:nvSpPr>
          <p:cNvPr id="13" name="Rounded Rectangle 12"/>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195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050">
                <a:solidFill>
                  <a:srgbClr val="FFFFFF"/>
                </a:solidFill>
              </a:defRPr>
            </a:lvl1pPr>
          </a:lstStyle>
          <a:p>
            <a:fld id="{C4D2565D-C304-49B5-8CC4-DBA5615EF2EF}" type="slidenum">
              <a:rPr lang="en-US" smtClean="0"/>
              <a:pPr/>
              <a:t>‹#›</a:t>
            </a:fld>
            <a:endParaRPr lang="en-US"/>
          </a:p>
        </p:txBody>
      </p:sp>
      <p:sp>
        <p:nvSpPr>
          <p:cNvPr id="7" name="Rectangle 6"/>
          <p:cNvSpPr/>
          <p:nvPr/>
        </p:nvSpPr>
        <p:spPr>
          <a:xfrm>
            <a:off x="62932" y="1449305"/>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0" name="Rectangle 9"/>
          <p:cNvSpPr/>
          <p:nvPr/>
        </p:nvSpPr>
        <p:spPr>
          <a:xfrm>
            <a:off x="62932"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1" name="Rectangle 10"/>
          <p:cNvSpPr/>
          <p:nvPr/>
        </p:nvSpPr>
        <p:spPr>
          <a:xfrm>
            <a:off x="62932"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8" name="Title 7"/>
          <p:cNvSpPr>
            <a:spLocks noGrp="1"/>
          </p:cNvSpPr>
          <p:nvPr>
            <p:ph type="ctrTitle"/>
          </p:nvPr>
        </p:nvSpPr>
        <p:spPr>
          <a:xfrm>
            <a:off x="457200" y="1505932"/>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07254304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C4D2565D-C304-49B5-8CC4-DBA5615EF2EF}" type="slidenum">
              <a:rPr lang="en-US" smtClean="0"/>
              <a:pPr/>
              <a:t>‹#›</a:t>
            </a:fld>
            <a:endParaRPr lang="en-US"/>
          </a:p>
        </p:txBody>
      </p:sp>
    </p:spTree>
    <p:extLst>
      <p:ext uri="{BB962C8B-B14F-4D97-AF65-F5344CB8AC3E}">
        <p14:creationId xmlns:p14="http://schemas.microsoft.com/office/powerpoint/2010/main" val="337113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2"/>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C4D2565D-C304-49B5-8CC4-DBA5615EF2EF}" type="slidenum">
              <a:rPr lang="en-US" smtClean="0"/>
              <a:pPr/>
              <a:t>‹#›</a:t>
            </a:fld>
            <a:endParaRPr lang="en-US"/>
          </a:p>
        </p:txBody>
      </p:sp>
    </p:spTree>
    <p:extLst>
      <p:ext uri="{BB962C8B-B14F-4D97-AF65-F5344CB8AC3E}">
        <p14:creationId xmlns:p14="http://schemas.microsoft.com/office/powerpoint/2010/main" val="3738654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1"/>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8" name="Slide Number Placeholder 5"/>
          <p:cNvSpPr>
            <a:spLocks noGrp="1"/>
          </p:cNvSpPr>
          <p:nvPr>
            <p:ph type="sldNum" sz="quarter" idx="12"/>
          </p:nvPr>
        </p:nvSpPr>
        <p:spPr>
          <a:xfrm>
            <a:off x="7924800" y="6324602"/>
            <a:ext cx="990600" cy="365125"/>
          </a:xfrm>
        </p:spPr>
        <p:txBody>
          <a:bodyPr/>
          <a:lstStyle>
            <a:lvl1pPr algn="ctr">
              <a:defRPr/>
            </a:lvl1pPr>
          </a:lstStyle>
          <a:p>
            <a:fld id="{CC295D6E-7A2F-8246-9CE1-E578658C902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6861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useBgFill="1">
        <p:nvSpPr>
          <p:cNvPr id="13" name="Rounded Rectangle 12"/>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195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050">
                <a:solidFill>
                  <a:srgbClr val="FFFFFF"/>
                </a:solidFill>
              </a:defRPr>
            </a:lvl1pPr>
          </a:lstStyle>
          <a:p>
            <a:fld id="{C4D2565D-C304-49B5-8CC4-DBA5615EF2EF}" type="slidenum">
              <a:rPr lang="en-US" smtClean="0"/>
              <a:pPr/>
              <a:t>‹#›</a:t>
            </a:fld>
            <a:endParaRPr lang="en-US"/>
          </a:p>
        </p:txBody>
      </p:sp>
      <p:sp>
        <p:nvSpPr>
          <p:cNvPr id="7" name="Rectangle 6"/>
          <p:cNvSpPr/>
          <p:nvPr/>
        </p:nvSpPr>
        <p:spPr>
          <a:xfrm>
            <a:off x="62932" y="1449305"/>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0" name="Rectangle 9"/>
          <p:cNvSpPr/>
          <p:nvPr/>
        </p:nvSpPr>
        <p:spPr>
          <a:xfrm>
            <a:off x="62932"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1" name="Rectangle 10"/>
          <p:cNvSpPr/>
          <p:nvPr/>
        </p:nvSpPr>
        <p:spPr>
          <a:xfrm>
            <a:off x="62932"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8" name="Title 7"/>
          <p:cNvSpPr>
            <a:spLocks noGrp="1"/>
          </p:cNvSpPr>
          <p:nvPr>
            <p:ph type="ctrTitle"/>
          </p:nvPr>
        </p:nvSpPr>
        <p:spPr>
          <a:xfrm>
            <a:off x="457200" y="1505932"/>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25033499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C4D2565D-C304-49B5-8CC4-DBA5615EF2E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54259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useBgFill="1">
        <p:nvSpPr>
          <p:cNvPr id="10" name="Rounded Rectangle 9"/>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 name="Title 1"/>
          <p:cNvSpPr>
            <a:spLocks noGrp="1"/>
          </p:cNvSpPr>
          <p:nvPr>
            <p:ph type="title"/>
          </p:nvPr>
        </p:nvSpPr>
        <p:spPr>
          <a:xfrm>
            <a:off x="722313" y="952502"/>
            <a:ext cx="7772400" cy="1362075"/>
          </a:xfrm>
        </p:spPr>
        <p:txBody>
          <a:bodyPr anchor="b" anchorCtr="0"/>
          <a:lstStyle>
            <a:lvl1pPr algn="l">
              <a:buNone/>
              <a:defRPr sz="3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1800">
                <a:solidFill>
                  <a:schemeClr val="tx1">
                    <a:tint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8" name="Rectangle 7"/>
          <p:cNvSpPr/>
          <p:nvPr/>
        </p:nvSpPr>
        <p:spPr>
          <a:xfrm>
            <a:off x="69147" y="2341477"/>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9" name="Rectangle 8"/>
          <p:cNvSpPr/>
          <p:nvPr/>
        </p:nvSpPr>
        <p:spPr>
          <a:xfrm>
            <a:off x="68307"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C4D2565D-C304-49B5-8CC4-DBA5615EF2EF}" type="slidenum">
              <a:rPr lang="en-US" smtClean="0"/>
              <a:pPr/>
              <a:t>‹#›</a:t>
            </a:fld>
            <a:endParaRPr lang="en-US"/>
          </a:p>
        </p:txBody>
      </p:sp>
    </p:spTree>
    <p:extLst>
      <p:ext uri="{BB962C8B-B14F-4D97-AF65-F5344CB8AC3E}">
        <p14:creationId xmlns:p14="http://schemas.microsoft.com/office/powerpoint/2010/main" val="32453304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C4D2565D-C304-49B5-8CC4-DBA5615EF2E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769120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C4D2565D-C304-49B5-8CC4-DBA5615EF2E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233688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C4D2565D-C304-49B5-8CC4-DBA5615EF2EF}" type="slidenum">
              <a:rPr lang="en-US" smtClean="0"/>
              <a:pPr/>
              <a:t>‹#›</a:t>
            </a:fld>
            <a:endParaRPr lang="en-US"/>
          </a:p>
        </p:txBody>
      </p:sp>
    </p:spTree>
    <p:extLst>
      <p:ext uri="{BB962C8B-B14F-4D97-AF65-F5344CB8AC3E}">
        <p14:creationId xmlns:p14="http://schemas.microsoft.com/office/powerpoint/2010/main" val="3008717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C4D2565D-C304-49B5-8CC4-DBA5615EF2EF}" type="slidenum">
              <a:rPr lang="en-US" smtClean="0"/>
              <a:pPr/>
              <a:t>‹#›</a:t>
            </a:fld>
            <a:endParaRPr lang="en-US"/>
          </a:p>
        </p:txBody>
      </p:sp>
    </p:spTree>
    <p:extLst>
      <p:ext uri="{BB962C8B-B14F-4D97-AF65-F5344CB8AC3E}">
        <p14:creationId xmlns:p14="http://schemas.microsoft.com/office/powerpoint/2010/main" val="34546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C4D2565D-C304-49B5-8CC4-DBA5615EF2E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66779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3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3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C4D2565D-C304-49B5-8CC4-DBA5615EF2E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798238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1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200"/>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C4D2565D-C304-49B5-8CC4-DBA5615EF2E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2" name="Rectangle 11"/>
          <p:cNvSpPr/>
          <p:nvPr/>
        </p:nvSpPr>
        <p:spPr>
          <a:xfrm>
            <a:off x="68509" y="4650476"/>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3" name="Rectangle 12"/>
          <p:cNvSpPr/>
          <p:nvPr/>
        </p:nvSpPr>
        <p:spPr>
          <a:xfrm>
            <a:off x="68511" y="4773226"/>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 name="Picture Placeholder 2"/>
          <p:cNvSpPr>
            <a:spLocks noGrp="1"/>
          </p:cNvSpPr>
          <p:nvPr>
            <p:ph type="pic" idx="1"/>
          </p:nvPr>
        </p:nvSpPr>
        <p:spPr>
          <a:xfrm>
            <a:off x="68309" y="66677"/>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2400"/>
            </a:lvl1pPr>
          </a:lstStyle>
          <a:p>
            <a:r>
              <a:rPr kumimoji="0" lang="en-US"/>
              <a:t>Click icon to add picture</a:t>
            </a:r>
            <a:endParaRPr kumimoji="0" lang="en-US" dirty="0"/>
          </a:p>
        </p:txBody>
      </p:sp>
    </p:spTree>
    <p:extLst>
      <p:ext uri="{BB962C8B-B14F-4D97-AF65-F5344CB8AC3E}">
        <p14:creationId xmlns:p14="http://schemas.microsoft.com/office/powerpoint/2010/main" val="649221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C4D2565D-C304-49B5-8CC4-DBA5615EF2EF}" type="slidenum">
              <a:rPr lang="en-US" smtClean="0"/>
              <a:pPr/>
              <a:t>‹#›</a:t>
            </a:fld>
            <a:endParaRPr lang="en-US"/>
          </a:p>
        </p:txBody>
      </p:sp>
    </p:spTree>
    <p:extLst>
      <p:ext uri="{BB962C8B-B14F-4D97-AF65-F5344CB8AC3E}">
        <p14:creationId xmlns:p14="http://schemas.microsoft.com/office/powerpoint/2010/main" val="501180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2"/>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C4D2565D-C304-49B5-8CC4-DBA5615EF2EF}" type="slidenum">
              <a:rPr lang="en-US" smtClean="0"/>
              <a:pPr/>
              <a:t>‹#›</a:t>
            </a:fld>
            <a:endParaRPr lang="en-US"/>
          </a:p>
        </p:txBody>
      </p:sp>
    </p:spTree>
    <p:extLst>
      <p:ext uri="{BB962C8B-B14F-4D97-AF65-F5344CB8AC3E}">
        <p14:creationId xmlns:p14="http://schemas.microsoft.com/office/powerpoint/2010/main" val="259389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1"/>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8" name="Slide Number Placeholder 5"/>
          <p:cNvSpPr>
            <a:spLocks noGrp="1"/>
          </p:cNvSpPr>
          <p:nvPr>
            <p:ph type="sldNum" sz="quarter" idx="12"/>
          </p:nvPr>
        </p:nvSpPr>
        <p:spPr>
          <a:xfrm>
            <a:off x="7924800" y="6324602"/>
            <a:ext cx="990600" cy="365125"/>
          </a:xfrm>
        </p:spPr>
        <p:txBody>
          <a:bodyPr/>
          <a:lstStyle>
            <a:lvl1pPr algn="ctr">
              <a:defRPr/>
            </a:lvl1pPr>
          </a:lstStyle>
          <a:p>
            <a:fld id="{CC295D6E-7A2F-8246-9CE1-E578658C902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6795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useBgFill="1">
        <p:nvSpPr>
          <p:cNvPr id="13" name="Rounded Rectangle 12"/>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195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050">
                <a:solidFill>
                  <a:srgbClr val="FFFFFF"/>
                </a:solidFill>
              </a:defRPr>
            </a:lvl1pPr>
          </a:lstStyle>
          <a:p>
            <a:fld id="{C4D2565D-C304-49B5-8CC4-DBA5615EF2EF}" type="slidenum">
              <a:rPr lang="en-US" smtClean="0"/>
              <a:pPr/>
              <a:t>‹#›</a:t>
            </a:fld>
            <a:endParaRPr lang="en-US"/>
          </a:p>
        </p:txBody>
      </p:sp>
      <p:sp>
        <p:nvSpPr>
          <p:cNvPr id="7" name="Rectangle 6"/>
          <p:cNvSpPr/>
          <p:nvPr/>
        </p:nvSpPr>
        <p:spPr>
          <a:xfrm>
            <a:off x="62932" y="1449305"/>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0" name="Rectangle 9"/>
          <p:cNvSpPr/>
          <p:nvPr/>
        </p:nvSpPr>
        <p:spPr>
          <a:xfrm>
            <a:off x="62932"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1" name="Rectangle 10"/>
          <p:cNvSpPr/>
          <p:nvPr/>
        </p:nvSpPr>
        <p:spPr>
          <a:xfrm>
            <a:off x="62932"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8" name="Title 7"/>
          <p:cNvSpPr>
            <a:spLocks noGrp="1"/>
          </p:cNvSpPr>
          <p:nvPr>
            <p:ph type="ctrTitle"/>
          </p:nvPr>
        </p:nvSpPr>
        <p:spPr>
          <a:xfrm>
            <a:off x="457200" y="1505932"/>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68430933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C4D2565D-C304-49B5-8CC4-DBA5615EF2E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835271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useBgFill="1">
        <p:nvSpPr>
          <p:cNvPr id="10" name="Rounded Rectangle 9"/>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 name="Title 1"/>
          <p:cNvSpPr>
            <a:spLocks noGrp="1"/>
          </p:cNvSpPr>
          <p:nvPr>
            <p:ph type="title"/>
          </p:nvPr>
        </p:nvSpPr>
        <p:spPr>
          <a:xfrm>
            <a:off x="722313" y="952502"/>
            <a:ext cx="7772400" cy="1362075"/>
          </a:xfrm>
        </p:spPr>
        <p:txBody>
          <a:bodyPr anchor="b" anchorCtr="0"/>
          <a:lstStyle>
            <a:lvl1pPr algn="l">
              <a:buNone/>
              <a:defRPr sz="3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1800">
                <a:solidFill>
                  <a:schemeClr val="tx1">
                    <a:tint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8" name="Rectangle 7"/>
          <p:cNvSpPr/>
          <p:nvPr/>
        </p:nvSpPr>
        <p:spPr>
          <a:xfrm>
            <a:off x="69147" y="2341477"/>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9" name="Rectangle 8"/>
          <p:cNvSpPr/>
          <p:nvPr/>
        </p:nvSpPr>
        <p:spPr>
          <a:xfrm>
            <a:off x="68307"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C4D2565D-C304-49B5-8CC4-DBA5615EF2EF}" type="slidenum">
              <a:rPr lang="en-US" smtClean="0"/>
              <a:pPr/>
              <a:t>‹#›</a:t>
            </a:fld>
            <a:endParaRPr lang="en-US"/>
          </a:p>
        </p:txBody>
      </p:sp>
    </p:spTree>
    <p:extLst>
      <p:ext uri="{BB962C8B-B14F-4D97-AF65-F5344CB8AC3E}">
        <p14:creationId xmlns:p14="http://schemas.microsoft.com/office/powerpoint/2010/main" val="100557506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C4D2565D-C304-49B5-8CC4-DBA5615EF2E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7611369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C4D2565D-C304-49B5-8CC4-DBA5615EF2E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346189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useBgFill="1">
        <p:nvSpPr>
          <p:cNvPr id="10" name="Rounded Rectangle 9"/>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 name="Title 1"/>
          <p:cNvSpPr>
            <a:spLocks noGrp="1"/>
          </p:cNvSpPr>
          <p:nvPr>
            <p:ph type="title"/>
          </p:nvPr>
        </p:nvSpPr>
        <p:spPr>
          <a:xfrm>
            <a:off x="722313" y="952502"/>
            <a:ext cx="7772400" cy="1362075"/>
          </a:xfrm>
        </p:spPr>
        <p:txBody>
          <a:bodyPr anchor="b" anchorCtr="0"/>
          <a:lstStyle>
            <a:lvl1pPr algn="l">
              <a:buNone/>
              <a:defRPr sz="3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1800">
                <a:solidFill>
                  <a:schemeClr val="tx1">
                    <a:tint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8" name="Rectangle 7"/>
          <p:cNvSpPr/>
          <p:nvPr/>
        </p:nvSpPr>
        <p:spPr>
          <a:xfrm>
            <a:off x="69147" y="2341477"/>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9" name="Rectangle 8"/>
          <p:cNvSpPr/>
          <p:nvPr/>
        </p:nvSpPr>
        <p:spPr>
          <a:xfrm>
            <a:off x="68307"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C4D2565D-C304-49B5-8CC4-DBA5615EF2EF}" type="slidenum">
              <a:rPr lang="en-US" smtClean="0"/>
              <a:pPr/>
              <a:t>‹#›</a:t>
            </a:fld>
            <a:endParaRPr lang="en-US"/>
          </a:p>
        </p:txBody>
      </p:sp>
    </p:spTree>
    <p:extLst>
      <p:ext uri="{BB962C8B-B14F-4D97-AF65-F5344CB8AC3E}">
        <p14:creationId xmlns:p14="http://schemas.microsoft.com/office/powerpoint/2010/main" val="204672933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C4D2565D-C304-49B5-8CC4-DBA5615EF2EF}" type="slidenum">
              <a:rPr lang="en-US" smtClean="0"/>
              <a:pPr/>
              <a:t>‹#›</a:t>
            </a:fld>
            <a:endParaRPr lang="en-US"/>
          </a:p>
        </p:txBody>
      </p:sp>
    </p:spTree>
    <p:extLst>
      <p:ext uri="{BB962C8B-B14F-4D97-AF65-F5344CB8AC3E}">
        <p14:creationId xmlns:p14="http://schemas.microsoft.com/office/powerpoint/2010/main" val="21207753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C4D2565D-C304-49B5-8CC4-DBA5615EF2EF}" type="slidenum">
              <a:rPr lang="en-US" smtClean="0"/>
              <a:pPr/>
              <a:t>‹#›</a:t>
            </a:fld>
            <a:endParaRPr lang="en-US"/>
          </a:p>
        </p:txBody>
      </p:sp>
    </p:spTree>
    <p:extLst>
      <p:ext uri="{BB962C8B-B14F-4D97-AF65-F5344CB8AC3E}">
        <p14:creationId xmlns:p14="http://schemas.microsoft.com/office/powerpoint/2010/main" val="22971112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3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3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C4D2565D-C304-49B5-8CC4-DBA5615EF2E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0159093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1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200"/>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C4D2565D-C304-49B5-8CC4-DBA5615EF2E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2" name="Rectangle 11"/>
          <p:cNvSpPr/>
          <p:nvPr/>
        </p:nvSpPr>
        <p:spPr>
          <a:xfrm>
            <a:off x="68509" y="4650476"/>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3" name="Rectangle 12"/>
          <p:cNvSpPr/>
          <p:nvPr/>
        </p:nvSpPr>
        <p:spPr>
          <a:xfrm>
            <a:off x="68511" y="4773226"/>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 name="Picture Placeholder 2"/>
          <p:cNvSpPr>
            <a:spLocks noGrp="1"/>
          </p:cNvSpPr>
          <p:nvPr>
            <p:ph type="pic" idx="1"/>
          </p:nvPr>
        </p:nvSpPr>
        <p:spPr>
          <a:xfrm>
            <a:off x="68309" y="66677"/>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2400"/>
            </a:lvl1pPr>
          </a:lstStyle>
          <a:p>
            <a:r>
              <a:rPr kumimoji="0" lang="en-US"/>
              <a:t>Click icon to add picture</a:t>
            </a:r>
            <a:endParaRPr kumimoji="0" lang="en-US" dirty="0"/>
          </a:p>
        </p:txBody>
      </p:sp>
    </p:spTree>
    <p:extLst>
      <p:ext uri="{BB962C8B-B14F-4D97-AF65-F5344CB8AC3E}">
        <p14:creationId xmlns:p14="http://schemas.microsoft.com/office/powerpoint/2010/main" val="20649715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C4D2565D-C304-49B5-8CC4-DBA5615EF2EF}" type="slidenum">
              <a:rPr lang="en-US" smtClean="0"/>
              <a:pPr/>
              <a:t>‹#›</a:t>
            </a:fld>
            <a:endParaRPr lang="en-US"/>
          </a:p>
        </p:txBody>
      </p:sp>
    </p:spTree>
    <p:extLst>
      <p:ext uri="{BB962C8B-B14F-4D97-AF65-F5344CB8AC3E}">
        <p14:creationId xmlns:p14="http://schemas.microsoft.com/office/powerpoint/2010/main" val="7451667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2"/>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C4D2565D-C304-49B5-8CC4-DBA5615EF2EF}" type="slidenum">
              <a:rPr lang="en-US" smtClean="0"/>
              <a:pPr/>
              <a:t>‹#›</a:t>
            </a:fld>
            <a:endParaRPr lang="en-US"/>
          </a:p>
        </p:txBody>
      </p:sp>
    </p:spTree>
    <p:extLst>
      <p:ext uri="{BB962C8B-B14F-4D97-AF65-F5344CB8AC3E}">
        <p14:creationId xmlns:p14="http://schemas.microsoft.com/office/powerpoint/2010/main" val="36264314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1"/>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8" name="Slide Number Placeholder 5"/>
          <p:cNvSpPr>
            <a:spLocks noGrp="1"/>
          </p:cNvSpPr>
          <p:nvPr>
            <p:ph type="sldNum" sz="quarter" idx="12"/>
          </p:nvPr>
        </p:nvSpPr>
        <p:spPr>
          <a:xfrm>
            <a:off x="7924800" y="6324602"/>
            <a:ext cx="990600" cy="365125"/>
          </a:xfrm>
        </p:spPr>
        <p:txBody>
          <a:bodyPr/>
          <a:lstStyle>
            <a:lvl1pPr algn="ctr">
              <a:defRPr/>
            </a:lvl1pPr>
          </a:lstStyle>
          <a:p>
            <a:fld id="{CC295D6E-7A2F-8246-9CE1-E578658C902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36749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useBgFill="1">
        <p:nvSpPr>
          <p:cNvPr id="13" name="Rounded Rectangle 12"/>
          <p:cNvSpPr/>
          <p:nvPr/>
        </p:nvSpPr>
        <p:spPr>
          <a:xfrm>
            <a:off x="65313" y="69759"/>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013">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1463">
                <a:solidFill>
                  <a:schemeClr val="tx2"/>
                </a:solidFill>
              </a:defRPr>
            </a:lvl1pPr>
            <a:lvl2pPr marL="257175" indent="0" algn="ctr">
              <a:buNone/>
            </a:lvl2pPr>
            <a:lvl3pPr marL="514350" indent="0" algn="ctr">
              <a:buNone/>
            </a:lvl3pPr>
            <a:lvl4pPr marL="771525" indent="0" algn="ctr">
              <a:buNone/>
            </a:lvl4pPr>
            <a:lvl5pPr marL="1028700" indent="0" algn="ctr">
              <a:buNone/>
            </a:lvl5pPr>
            <a:lvl6pPr marL="1285875" indent="0" algn="ctr">
              <a:buNone/>
            </a:lvl6pPr>
            <a:lvl7pPr marL="1543050" indent="0" algn="ctr">
              <a:buNone/>
            </a:lvl7pPr>
            <a:lvl8pPr marL="1800225" indent="0" algn="ctr">
              <a:buNone/>
            </a:lvl8pPr>
            <a:lvl9pPr marL="20574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788">
                <a:solidFill>
                  <a:srgbClr val="FFFFFF"/>
                </a:solidFill>
              </a:defRPr>
            </a:lvl1pPr>
          </a:lstStyle>
          <a:p>
            <a:fld id="{C4D2565D-C304-49B5-8CC4-DBA5615EF2EF}" type="slidenum">
              <a:rPr lang="en-US" smtClean="0"/>
              <a:pPr/>
              <a:t>‹#›</a:t>
            </a:fld>
            <a:endParaRPr lang="en-US"/>
          </a:p>
        </p:txBody>
      </p:sp>
      <p:sp>
        <p:nvSpPr>
          <p:cNvPr id="7" name="Rectangle 6"/>
          <p:cNvSpPr/>
          <p:nvPr/>
        </p:nvSpPr>
        <p:spPr>
          <a:xfrm>
            <a:off x="62933" y="1449307"/>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013">
              <a:solidFill>
                <a:prstClr val="white"/>
              </a:solidFill>
            </a:endParaRPr>
          </a:p>
        </p:txBody>
      </p:sp>
      <p:sp>
        <p:nvSpPr>
          <p:cNvPr id="10" name="Rectangle 9"/>
          <p:cNvSpPr/>
          <p:nvPr/>
        </p:nvSpPr>
        <p:spPr>
          <a:xfrm>
            <a:off x="62933"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013">
              <a:solidFill>
                <a:prstClr val="white"/>
              </a:solidFill>
            </a:endParaRPr>
          </a:p>
        </p:txBody>
      </p:sp>
      <p:sp>
        <p:nvSpPr>
          <p:cNvPr id="11" name="Rectangle 10"/>
          <p:cNvSpPr/>
          <p:nvPr/>
        </p:nvSpPr>
        <p:spPr>
          <a:xfrm>
            <a:off x="62933"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013">
              <a:solidFill>
                <a:prstClr val="white"/>
              </a:solidFill>
            </a:endParaRPr>
          </a:p>
        </p:txBody>
      </p:sp>
      <p:sp>
        <p:nvSpPr>
          <p:cNvPr id="8" name="Title 7"/>
          <p:cNvSpPr>
            <a:spLocks noGrp="1"/>
          </p:cNvSpPr>
          <p:nvPr>
            <p:ph type="ctrTitle"/>
          </p:nvPr>
        </p:nvSpPr>
        <p:spPr>
          <a:xfrm>
            <a:off x="457200" y="1505934"/>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34501185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C4D2565D-C304-49B5-8CC4-DBA5615EF2E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5513587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useBgFill="1">
        <p:nvSpPr>
          <p:cNvPr id="10" name="Rounded Rectangle 9"/>
          <p:cNvSpPr/>
          <p:nvPr/>
        </p:nvSpPr>
        <p:spPr>
          <a:xfrm>
            <a:off x="65313" y="69759"/>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sz="1013">
              <a:solidFill>
                <a:prstClr val="white"/>
              </a:solidFill>
            </a:endParaRPr>
          </a:p>
        </p:txBody>
      </p:sp>
      <p:sp>
        <p:nvSpPr>
          <p:cNvPr id="2" name="Title 1"/>
          <p:cNvSpPr>
            <a:spLocks noGrp="1"/>
          </p:cNvSpPr>
          <p:nvPr>
            <p:ph type="title"/>
          </p:nvPr>
        </p:nvSpPr>
        <p:spPr>
          <a:xfrm>
            <a:off x="722313" y="952504"/>
            <a:ext cx="7772400" cy="1362075"/>
          </a:xfrm>
        </p:spPr>
        <p:txBody>
          <a:bodyPr anchor="b" anchorCtr="0"/>
          <a:lstStyle>
            <a:lvl1pPr algn="l">
              <a:buNone/>
              <a:defRPr sz="225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1350">
                <a:solidFill>
                  <a:schemeClr val="tx1">
                    <a:tint val="75000"/>
                  </a:schemeClr>
                </a:solidFill>
              </a:defRPr>
            </a:lvl1pPr>
            <a:lvl2pPr>
              <a:buNone/>
              <a:defRPr sz="1013">
                <a:solidFill>
                  <a:schemeClr val="tx1">
                    <a:tint val="75000"/>
                  </a:schemeClr>
                </a:solidFill>
              </a:defRPr>
            </a:lvl2pPr>
            <a:lvl3pPr>
              <a:buNone/>
              <a:defRPr sz="900">
                <a:solidFill>
                  <a:schemeClr val="tx1">
                    <a:tint val="75000"/>
                  </a:schemeClr>
                </a:solidFill>
              </a:defRPr>
            </a:lvl3pPr>
            <a:lvl4pPr>
              <a:buNone/>
              <a:defRPr sz="788">
                <a:solidFill>
                  <a:schemeClr val="tx1">
                    <a:tint val="75000"/>
                  </a:schemeClr>
                </a:solidFill>
              </a:defRPr>
            </a:lvl4pPr>
            <a:lvl5pPr>
              <a:buNone/>
              <a:defRPr sz="788">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013">
              <a:solidFill>
                <a:prstClr val="white"/>
              </a:solidFill>
            </a:endParaRPr>
          </a:p>
        </p:txBody>
      </p:sp>
      <p:sp>
        <p:nvSpPr>
          <p:cNvPr id="8" name="Rectangle 7"/>
          <p:cNvSpPr/>
          <p:nvPr/>
        </p:nvSpPr>
        <p:spPr>
          <a:xfrm>
            <a:off x="69148" y="2341479"/>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013">
              <a:solidFill>
                <a:prstClr val="white"/>
              </a:solidFill>
            </a:endParaRPr>
          </a:p>
        </p:txBody>
      </p:sp>
      <p:sp>
        <p:nvSpPr>
          <p:cNvPr id="9" name="Rectangle 8"/>
          <p:cNvSpPr/>
          <p:nvPr/>
        </p:nvSpPr>
        <p:spPr>
          <a:xfrm>
            <a:off x="68308"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013">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C4D2565D-C304-49B5-8CC4-DBA5615EF2EF}" type="slidenum">
              <a:rPr lang="en-US" smtClean="0"/>
              <a:pPr/>
              <a:t>‹#›</a:t>
            </a:fld>
            <a:endParaRPr lang="en-US"/>
          </a:p>
        </p:txBody>
      </p:sp>
    </p:spTree>
    <p:extLst>
      <p:ext uri="{BB962C8B-B14F-4D97-AF65-F5344CB8AC3E}">
        <p14:creationId xmlns:p14="http://schemas.microsoft.com/office/powerpoint/2010/main" val="390157118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C4D2565D-C304-49B5-8CC4-DBA5615EF2E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8162255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C4D2565D-C304-49B5-8CC4-DBA5615EF2E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05582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1350" b="1">
                <a:solidFill>
                  <a:schemeClr val="accent1"/>
                </a:solidFill>
                <a:latin typeface="+mj-lt"/>
                <a:ea typeface="+mj-ea"/>
                <a:cs typeface="+mj-cs"/>
              </a:defRPr>
            </a:lvl1pPr>
            <a:lvl2pPr>
              <a:buNone/>
              <a:defRPr sz="1125" b="1"/>
            </a:lvl2pPr>
            <a:lvl3pPr>
              <a:buNone/>
              <a:defRPr sz="1013" b="1"/>
            </a:lvl3pPr>
            <a:lvl4pPr>
              <a:buNone/>
              <a:defRPr sz="900" b="1"/>
            </a:lvl4pPr>
            <a:lvl5pPr>
              <a:buNone/>
              <a:defRPr sz="9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1350" b="1">
                <a:solidFill>
                  <a:schemeClr val="accent1"/>
                </a:solidFill>
                <a:latin typeface="+mj-lt"/>
                <a:ea typeface="+mj-ea"/>
                <a:cs typeface="+mj-cs"/>
              </a:defRPr>
            </a:lvl1pPr>
            <a:lvl2pPr>
              <a:buNone/>
              <a:defRPr sz="1125" b="1"/>
            </a:lvl2pPr>
            <a:lvl3pPr>
              <a:buNone/>
              <a:defRPr sz="1013" b="1"/>
            </a:lvl3pPr>
            <a:lvl4pPr>
              <a:buNone/>
              <a:defRPr sz="900" b="1"/>
            </a:lvl4pPr>
            <a:lvl5pPr>
              <a:buNone/>
              <a:defRPr sz="9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C4D2565D-C304-49B5-8CC4-DBA5615EF2E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2901973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C4D2565D-C304-49B5-8CC4-DBA5615EF2EF}" type="slidenum">
              <a:rPr lang="en-US" smtClean="0"/>
              <a:pPr/>
              <a:t>‹#›</a:t>
            </a:fld>
            <a:endParaRPr lang="en-US"/>
          </a:p>
        </p:txBody>
      </p:sp>
    </p:spTree>
    <p:extLst>
      <p:ext uri="{BB962C8B-B14F-4D97-AF65-F5344CB8AC3E}">
        <p14:creationId xmlns:p14="http://schemas.microsoft.com/office/powerpoint/2010/main" val="4344089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C4D2565D-C304-49B5-8CC4-DBA5615EF2EF}" type="slidenum">
              <a:rPr lang="en-US" smtClean="0"/>
              <a:pPr/>
              <a:t>‹#›</a:t>
            </a:fld>
            <a:endParaRPr lang="en-US"/>
          </a:p>
        </p:txBody>
      </p:sp>
    </p:spTree>
    <p:extLst>
      <p:ext uri="{BB962C8B-B14F-4D97-AF65-F5344CB8AC3E}">
        <p14:creationId xmlns:p14="http://schemas.microsoft.com/office/powerpoint/2010/main" val="35538770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013">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013">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225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013"/>
            </a:lvl1pPr>
            <a:lvl2pPr>
              <a:buNone/>
              <a:defRPr sz="675"/>
            </a:lvl2pPr>
            <a:lvl3pPr>
              <a:buNone/>
              <a:defRPr sz="563"/>
            </a:lvl3pPr>
            <a:lvl4pPr>
              <a:buNone/>
              <a:defRPr sz="506"/>
            </a:lvl4pPr>
            <a:lvl5pPr>
              <a:buNone/>
              <a:defRPr sz="506"/>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C4D2565D-C304-49B5-8CC4-DBA5615EF2E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9214517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1575"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900"/>
            </a:lvl1pPr>
            <a:lvl2pPr>
              <a:defRPr sz="675"/>
            </a:lvl2pPr>
            <a:lvl3pPr>
              <a:defRPr sz="563"/>
            </a:lvl3pPr>
            <a:lvl4pPr>
              <a:defRPr sz="506"/>
            </a:lvl4pPr>
            <a:lvl5pPr>
              <a:defRPr sz="506"/>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C4D2565D-C304-49B5-8CC4-DBA5615EF2E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013">
              <a:solidFill>
                <a:prstClr val="white"/>
              </a:solidFill>
            </a:endParaRPr>
          </a:p>
        </p:txBody>
      </p:sp>
      <p:sp>
        <p:nvSpPr>
          <p:cNvPr id="12" name="Rectangle 11"/>
          <p:cNvSpPr/>
          <p:nvPr/>
        </p:nvSpPr>
        <p:spPr>
          <a:xfrm>
            <a:off x="68510" y="4650478"/>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013">
              <a:solidFill>
                <a:prstClr val="white"/>
              </a:solidFill>
            </a:endParaRPr>
          </a:p>
        </p:txBody>
      </p:sp>
      <p:sp>
        <p:nvSpPr>
          <p:cNvPr id="13" name="Rectangle 12"/>
          <p:cNvSpPr/>
          <p:nvPr/>
        </p:nvSpPr>
        <p:spPr>
          <a:xfrm>
            <a:off x="68512" y="4773228"/>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013">
              <a:solidFill>
                <a:prstClr val="white"/>
              </a:solidFill>
            </a:endParaRPr>
          </a:p>
        </p:txBody>
      </p:sp>
      <p:sp>
        <p:nvSpPr>
          <p:cNvPr id="3" name="Picture Placeholder 2"/>
          <p:cNvSpPr>
            <a:spLocks noGrp="1"/>
          </p:cNvSpPr>
          <p:nvPr>
            <p:ph type="pic" idx="1"/>
          </p:nvPr>
        </p:nvSpPr>
        <p:spPr>
          <a:xfrm>
            <a:off x="68310" y="66679"/>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1800"/>
            </a:lvl1pPr>
          </a:lstStyle>
          <a:p>
            <a:r>
              <a:rPr kumimoji="0" lang="en-US"/>
              <a:t>Click icon to add picture</a:t>
            </a:r>
            <a:endParaRPr kumimoji="0" lang="en-US" dirty="0"/>
          </a:p>
        </p:txBody>
      </p:sp>
    </p:spTree>
    <p:extLst>
      <p:ext uri="{BB962C8B-B14F-4D97-AF65-F5344CB8AC3E}">
        <p14:creationId xmlns:p14="http://schemas.microsoft.com/office/powerpoint/2010/main" val="1281593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C4D2565D-C304-49B5-8CC4-DBA5615EF2EF}" type="slidenum">
              <a:rPr lang="en-US" smtClean="0"/>
              <a:pPr/>
              <a:t>‹#›</a:t>
            </a:fld>
            <a:endParaRPr lang="en-US"/>
          </a:p>
        </p:txBody>
      </p:sp>
    </p:spTree>
    <p:extLst>
      <p:ext uri="{BB962C8B-B14F-4D97-AF65-F5344CB8AC3E}">
        <p14:creationId xmlns:p14="http://schemas.microsoft.com/office/powerpoint/2010/main" val="23067358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4"/>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C4D2565D-C304-49B5-8CC4-DBA5615EF2EF}" type="slidenum">
              <a:rPr lang="en-US" smtClean="0"/>
              <a:pPr/>
              <a:t>‹#›</a:t>
            </a:fld>
            <a:endParaRPr lang="en-US"/>
          </a:p>
        </p:txBody>
      </p:sp>
    </p:spTree>
    <p:extLst>
      <p:ext uri="{BB962C8B-B14F-4D97-AF65-F5344CB8AC3E}">
        <p14:creationId xmlns:p14="http://schemas.microsoft.com/office/powerpoint/2010/main" val="1726892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1"/>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8" name="Slide Number Placeholder 5"/>
          <p:cNvSpPr>
            <a:spLocks noGrp="1"/>
          </p:cNvSpPr>
          <p:nvPr>
            <p:ph type="sldNum" sz="quarter" idx="12"/>
          </p:nvPr>
        </p:nvSpPr>
        <p:spPr>
          <a:xfrm>
            <a:off x="7924800" y="6324604"/>
            <a:ext cx="990600" cy="365125"/>
          </a:xfrm>
        </p:spPr>
        <p:txBody>
          <a:bodyPr/>
          <a:lstStyle>
            <a:lvl1pPr algn="ctr">
              <a:defRPr/>
            </a:lvl1pPr>
          </a:lstStyle>
          <a:p>
            <a:fld id="{CC295D6E-7A2F-8246-9CE1-E578658C902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7362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C4D2565D-C304-49B5-8CC4-DBA5615EF2E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099405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C4D2565D-C304-49B5-8CC4-DBA5615EF2EF}" type="slidenum">
              <a:rPr lang="en-US" smtClean="0"/>
              <a:pPr/>
              <a:t>‹#›</a:t>
            </a:fld>
            <a:endParaRPr lang="en-US"/>
          </a:p>
        </p:txBody>
      </p:sp>
    </p:spTree>
    <p:extLst>
      <p:ext uri="{BB962C8B-B14F-4D97-AF65-F5344CB8AC3E}">
        <p14:creationId xmlns:p14="http://schemas.microsoft.com/office/powerpoint/2010/main" val="802784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C4D2565D-C304-49B5-8CC4-DBA5615EF2EF}" type="slidenum">
              <a:rPr lang="en-US" smtClean="0"/>
              <a:pPr/>
              <a:t>‹#›</a:t>
            </a:fld>
            <a:endParaRPr lang="en-US"/>
          </a:p>
        </p:txBody>
      </p:sp>
    </p:spTree>
    <p:extLst>
      <p:ext uri="{BB962C8B-B14F-4D97-AF65-F5344CB8AC3E}">
        <p14:creationId xmlns:p14="http://schemas.microsoft.com/office/powerpoint/2010/main" val="430110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3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3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C4D2565D-C304-49B5-8CC4-DBA5615EF2E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5279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1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200"/>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C4D2565D-C304-49B5-8CC4-DBA5615EF2E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2" name="Rectangle 11"/>
          <p:cNvSpPr/>
          <p:nvPr/>
        </p:nvSpPr>
        <p:spPr>
          <a:xfrm>
            <a:off x="68509" y="4650476"/>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3" name="Rectangle 12"/>
          <p:cNvSpPr/>
          <p:nvPr/>
        </p:nvSpPr>
        <p:spPr>
          <a:xfrm>
            <a:off x="68511" y="4773226"/>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 name="Picture Placeholder 2"/>
          <p:cNvSpPr>
            <a:spLocks noGrp="1"/>
          </p:cNvSpPr>
          <p:nvPr>
            <p:ph type="pic" idx="1"/>
          </p:nvPr>
        </p:nvSpPr>
        <p:spPr>
          <a:xfrm>
            <a:off x="68309" y="66677"/>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2400"/>
            </a:lvl1pPr>
          </a:lstStyle>
          <a:p>
            <a:r>
              <a:rPr kumimoji="0" lang="en-US"/>
              <a:t>Click icon to add picture</a:t>
            </a:r>
            <a:endParaRPr kumimoji="0" lang="en-US" dirty="0"/>
          </a:p>
        </p:txBody>
      </p:sp>
    </p:spTree>
    <p:extLst>
      <p:ext uri="{BB962C8B-B14F-4D97-AF65-F5344CB8AC3E}">
        <p14:creationId xmlns:p14="http://schemas.microsoft.com/office/powerpoint/2010/main" val="791357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050">
                <a:solidFill>
                  <a:schemeClr val="tx2"/>
                </a:solidFill>
              </a:defRPr>
            </a:lvl1p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05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050">
                <a:solidFill>
                  <a:srgbClr val="FFFFFF"/>
                </a:solidFill>
                <a:latin typeface="+mj-lt"/>
                <a:ea typeface="+mj-ea"/>
                <a:cs typeface="+mj-cs"/>
              </a:defRPr>
            </a:lvl1pPr>
          </a:lstStyle>
          <a:p>
            <a:fld id="{C4D2565D-C304-49B5-8CC4-DBA5615EF2EF}" type="slidenum">
              <a:rPr lang="en-US" smtClean="0"/>
              <a:pPr/>
              <a:t>‹#›</a:t>
            </a:fld>
            <a:endParaRPr lang="en-US"/>
          </a:p>
        </p:txBody>
      </p:sp>
    </p:spTree>
    <p:extLst>
      <p:ext uri="{BB962C8B-B14F-4D97-AF65-F5344CB8AC3E}">
        <p14:creationId xmlns:p14="http://schemas.microsoft.com/office/powerpoint/2010/main" val="3257360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000" kern="1200">
          <a:solidFill>
            <a:schemeClr val="tx2"/>
          </a:solidFill>
          <a:latin typeface="+mj-lt"/>
          <a:ea typeface="+mj-ea"/>
          <a:cs typeface="+mj-cs"/>
        </a:defRPr>
      </a:lvl1pPr>
    </p:titleStyle>
    <p:bodyStyle>
      <a:lvl1pPr marL="205740" indent="-205740" algn="l" rtl="0" eaLnBrk="1" latinLnBrk="0" hangingPunct="1">
        <a:spcBef>
          <a:spcPts val="435"/>
        </a:spcBef>
        <a:buClr>
          <a:schemeClr val="accent1"/>
        </a:buClr>
        <a:buSzPct val="85000"/>
        <a:buFont typeface="Wingdings 2"/>
        <a:buChar char=""/>
        <a:defRPr kumimoji="0" sz="1950" kern="1200">
          <a:solidFill>
            <a:schemeClr val="tx1"/>
          </a:solidFill>
          <a:latin typeface="+mn-lt"/>
          <a:ea typeface="+mn-ea"/>
          <a:cs typeface="+mn-cs"/>
        </a:defRPr>
      </a:lvl1pPr>
      <a:lvl2pPr marL="411480" indent="-171450" algn="l" rtl="0" eaLnBrk="1" latinLnBrk="0" hangingPunct="1">
        <a:spcBef>
          <a:spcPts val="278"/>
        </a:spcBef>
        <a:buClr>
          <a:schemeClr val="accent2"/>
        </a:buClr>
        <a:buSzPct val="85000"/>
        <a:buFont typeface="Wingdings 2"/>
        <a:buChar char=""/>
        <a:defRPr kumimoji="0" sz="1800" kern="1200">
          <a:solidFill>
            <a:schemeClr val="tx1"/>
          </a:solidFill>
          <a:latin typeface="+mn-lt"/>
          <a:ea typeface="+mn-ea"/>
          <a:cs typeface="+mn-cs"/>
        </a:defRPr>
      </a:lvl2pPr>
      <a:lvl3pPr marL="617220" indent="-171450" algn="l" rtl="0" eaLnBrk="1" latinLnBrk="0" hangingPunct="1">
        <a:spcBef>
          <a:spcPts val="278"/>
        </a:spcBef>
        <a:buClr>
          <a:schemeClr val="accent1">
            <a:tint val="60000"/>
          </a:schemeClr>
        </a:buClr>
        <a:buSzPct val="8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700" indent="-171450" algn="l" rtl="0" eaLnBrk="1" latinLnBrk="0" hangingPunct="1">
        <a:spcBef>
          <a:spcPts val="278"/>
        </a:spcBef>
        <a:buClr>
          <a:schemeClr val="accent3"/>
        </a:buClr>
        <a:buFontTx/>
        <a:buChar char="o"/>
        <a:defRPr kumimoji="0" sz="1500" kern="1200">
          <a:solidFill>
            <a:schemeClr val="tx1"/>
          </a:solidFill>
          <a:latin typeface="+mn-lt"/>
          <a:ea typeface="+mn-ea"/>
          <a:cs typeface="+mn-cs"/>
        </a:defRPr>
      </a:lvl5pPr>
      <a:lvl6pPr marL="1234440" indent="-171450"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80" indent="-171450"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20" indent="-171450" algn="l" rtl="0" eaLnBrk="1" latinLnBrk="0" hangingPunct="1">
        <a:spcBef>
          <a:spcPts val="278"/>
        </a:spcBef>
        <a:buClr>
          <a:schemeClr val="accent1">
            <a:tint val="60000"/>
          </a:schemeClr>
        </a:buClr>
        <a:buChar char="•"/>
        <a:defRPr kumimoji="0" sz="1350" kern="1200">
          <a:solidFill>
            <a:schemeClr val="tx1"/>
          </a:solidFill>
          <a:latin typeface="+mn-lt"/>
          <a:ea typeface="+mn-ea"/>
          <a:cs typeface="+mn-cs"/>
        </a:defRPr>
      </a:lvl8pPr>
      <a:lvl9pPr marL="1851660" indent="-171450" algn="l" rtl="0" eaLnBrk="1" latinLnBrk="0" hangingPunct="1">
        <a:spcBef>
          <a:spcPts val="278"/>
        </a:spcBef>
        <a:buClr>
          <a:schemeClr val="accent2">
            <a:tint val="60000"/>
          </a:schemeClr>
        </a:buClr>
        <a:buChar char="•"/>
        <a:defRPr kumimoji="0" sz="135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050">
                <a:solidFill>
                  <a:schemeClr val="tx2"/>
                </a:solidFill>
              </a:defRPr>
            </a:lvl1p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05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050">
                <a:solidFill>
                  <a:srgbClr val="FFFFFF"/>
                </a:solidFill>
                <a:latin typeface="+mj-lt"/>
                <a:ea typeface="+mj-ea"/>
                <a:cs typeface="+mj-cs"/>
              </a:defRPr>
            </a:lvl1pPr>
          </a:lstStyle>
          <a:p>
            <a:fld id="{C4D2565D-C304-49B5-8CC4-DBA5615EF2EF}" type="slidenum">
              <a:rPr lang="en-US" smtClean="0"/>
              <a:pPr/>
              <a:t>‹#›</a:t>
            </a:fld>
            <a:endParaRPr lang="en-US"/>
          </a:p>
        </p:txBody>
      </p:sp>
    </p:spTree>
    <p:extLst>
      <p:ext uri="{BB962C8B-B14F-4D97-AF65-F5344CB8AC3E}">
        <p14:creationId xmlns:p14="http://schemas.microsoft.com/office/powerpoint/2010/main" val="119207954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1" latinLnBrk="0" hangingPunct="1">
        <a:spcBef>
          <a:spcPct val="0"/>
        </a:spcBef>
        <a:buNone/>
        <a:defRPr kumimoji="0" sz="3000" kern="1200">
          <a:solidFill>
            <a:schemeClr val="tx2"/>
          </a:solidFill>
          <a:latin typeface="+mj-lt"/>
          <a:ea typeface="+mj-ea"/>
          <a:cs typeface="+mj-cs"/>
        </a:defRPr>
      </a:lvl1pPr>
    </p:titleStyle>
    <p:bodyStyle>
      <a:lvl1pPr marL="205740" indent="-205740" algn="l" rtl="0" eaLnBrk="1" latinLnBrk="0" hangingPunct="1">
        <a:spcBef>
          <a:spcPts val="435"/>
        </a:spcBef>
        <a:buClr>
          <a:schemeClr val="accent1"/>
        </a:buClr>
        <a:buSzPct val="85000"/>
        <a:buFont typeface="Wingdings 2"/>
        <a:buChar char=""/>
        <a:defRPr kumimoji="0" sz="1950" kern="1200">
          <a:solidFill>
            <a:schemeClr val="tx1"/>
          </a:solidFill>
          <a:latin typeface="+mn-lt"/>
          <a:ea typeface="+mn-ea"/>
          <a:cs typeface="+mn-cs"/>
        </a:defRPr>
      </a:lvl1pPr>
      <a:lvl2pPr marL="411480" indent="-171450" algn="l" rtl="0" eaLnBrk="1" latinLnBrk="0" hangingPunct="1">
        <a:spcBef>
          <a:spcPts val="278"/>
        </a:spcBef>
        <a:buClr>
          <a:schemeClr val="accent2"/>
        </a:buClr>
        <a:buSzPct val="85000"/>
        <a:buFont typeface="Wingdings 2"/>
        <a:buChar char=""/>
        <a:defRPr kumimoji="0" sz="1800" kern="1200">
          <a:solidFill>
            <a:schemeClr val="tx1"/>
          </a:solidFill>
          <a:latin typeface="+mn-lt"/>
          <a:ea typeface="+mn-ea"/>
          <a:cs typeface="+mn-cs"/>
        </a:defRPr>
      </a:lvl2pPr>
      <a:lvl3pPr marL="617220" indent="-171450" algn="l" rtl="0" eaLnBrk="1" latinLnBrk="0" hangingPunct="1">
        <a:spcBef>
          <a:spcPts val="278"/>
        </a:spcBef>
        <a:buClr>
          <a:schemeClr val="accent1">
            <a:tint val="60000"/>
          </a:schemeClr>
        </a:buClr>
        <a:buSzPct val="8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700" indent="-171450" algn="l" rtl="0" eaLnBrk="1" latinLnBrk="0" hangingPunct="1">
        <a:spcBef>
          <a:spcPts val="278"/>
        </a:spcBef>
        <a:buClr>
          <a:schemeClr val="accent3"/>
        </a:buClr>
        <a:buFontTx/>
        <a:buChar char="o"/>
        <a:defRPr kumimoji="0" sz="1500" kern="1200">
          <a:solidFill>
            <a:schemeClr val="tx1"/>
          </a:solidFill>
          <a:latin typeface="+mn-lt"/>
          <a:ea typeface="+mn-ea"/>
          <a:cs typeface="+mn-cs"/>
        </a:defRPr>
      </a:lvl5pPr>
      <a:lvl6pPr marL="1234440" indent="-171450"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80" indent="-171450"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20" indent="-171450" algn="l" rtl="0" eaLnBrk="1" latinLnBrk="0" hangingPunct="1">
        <a:spcBef>
          <a:spcPts val="278"/>
        </a:spcBef>
        <a:buClr>
          <a:schemeClr val="accent1">
            <a:tint val="60000"/>
          </a:schemeClr>
        </a:buClr>
        <a:buChar char="•"/>
        <a:defRPr kumimoji="0" sz="1350" kern="1200">
          <a:solidFill>
            <a:schemeClr val="tx1"/>
          </a:solidFill>
          <a:latin typeface="+mn-lt"/>
          <a:ea typeface="+mn-ea"/>
          <a:cs typeface="+mn-cs"/>
        </a:defRPr>
      </a:lvl8pPr>
      <a:lvl9pPr marL="1851660" indent="-171450" algn="l" rtl="0" eaLnBrk="1" latinLnBrk="0" hangingPunct="1">
        <a:spcBef>
          <a:spcPts val="278"/>
        </a:spcBef>
        <a:buClr>
          <a:schemeClr val="accent2">
            <a:tint val="60000"/>
          </a:schemeClr>
        </a:buClr>
        <a:buChar char="•"/>
        <a:defRPr kumimoji="0" sz="135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050">
                <a:solidFill>
                  <a:schemeClr val="tx2"/>
                </a:solidFill>
              </a:defRPr>
            </a:lvl1p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05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050">
                <a:solidFill>
                  <a:srgbClr val="FFFFFF"/>
                </a:solidFill>
                <a:latin typeface="+mj-lt"/>
                <a:ea typeface="+mj-ea"/>
                <a:cs typeface="+mj-cs"/>
              </a:defRPr>
            </a:lvl1pPr>
          </a:lstStyle>
          <a:p>
            <a:fld id="{C4D2565D-C304-49B5-8CC4-DBA5615EF2EF}" type="slidenum">
              <a:rPr lang="en-US" smtClean="0"/>
              <a:pPr/>
              <a:t>‹#›</a:t>
            </a:fld>
            <a:endParaRPr lang="en-US"/>
          </a:p>
        </p:txBody>
      </p:sp>
    </p:spTree>
    <p:extLst>
      <p:ext uri="{BB962C8B-B14F-4D97-AF65-F5344CB8AC3E}">
        <p14:creationId xmlns:p14="http://schemas.microsoft.com/office/powerpoint/2010/main" val="165330950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rtl="0" eaLnBrk="1" latinLnBrk="0" hangingPunct="1">
        <a:spcBef>
          <a:spcPct val="0"/>
        </a:spcBef>
        <a:buNone/>
        <a:defRPr kumimoji="0" sz="3000" kern="1200">
          <a:solidFill>
            <a:schemeClr val="tx2"/>
          </a:solidFill>
          <a:latin typeface="+mj-lt"/>
          <a:ea typeface="+mj-ea"/>
          <a:cs typeface="+mj-cs"/>
        </a:defRPr>
      </a:lvl1pPr>
    </p:titleStyle>
    <p:bodyStyle>
      <a:lvl1pPr marL="205740" indent="-205740" algn="l" rtl="0" eaLnBrk="1" latinLnBrk="0" hangingPunct="1">
        <a:spcBef>
          <a:spcPts val="435"/>
        </a:spcBef>
        <a:buClr>
          <a:schemeClr val="accent1"/>
        </a:buClr>
        <a:buSzPct val="85000"/>
        <a:buFont typeface="Wingdings 2"/>
        <a:buChar char=""/>
        <a:defRPr kumimoji="0" sz="1950" kern="1200">
          <a:solidFill>
            <a:schemeClr val="tx1"/>
          </a:solidFill>
          <a:latin typeface="+mn-lt"/>
          <a:ea typeface="+mn-ea"/>
          <a:cs typeface="+mn-cs"/>
        </a:defRPr>
      </a:lvl1pPr>
      <a:lvl2pPr marL="411480" indent="-171450" algn="l" rtl="0" eaLnBrk="1" latinLnBrk="0" hangingPunct="1">
        <a:spcBef>
          <a:spcPts val="278"/>
        </a:spcBef>
        <a:buClr>
          <a:schemeClr val="accent2"/>
        </a:buClr>
        <a:buSzPct val="85000"/>
        <a:buFont typeface="Wingdings 2"/>
        <a:buChar char=""/>
        <a:defRPr kumimoji="0" sz="1800" kern="1200">
          <a:solidFill>
            <a:schemeClr val="tx1"/>
          </a:solidFill>
          <a:latin typeface="+mn-lt"/>
          <a:ea typeface="+mn-ea"/>
          <a:cs typeface="+mn-cs"/>
        </a:defRPr>
      </a:lvl2pPr>
      <a:lvl3pPr marL="617220" indent="-171450" algn="l" rtl="0" eaLnBrk="1" latinLnBrk="0" hangingPunct="1">
        <a:spcBef>
          <a:spcPts val="278"/>
        </a:spcBef>
        <a:buClr>
          <a:schemeClr val="accent1">
            <a:tint val="60000"/>
          </a:schemeClr>
        </a:buClr>
        <a:buSzPct val="8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700" indent="-171450" algn="l" rtl="0" eaLnBrk="1" latinLnBrk="0" hangingPunct="1">
        <a:spcBef>
          <a:spcPts val="278"/>
        </a:spcBef>
        <a:buClr>
          <a:schemeClr val="accent3"/>
        </a:buClr>
        <a:buFontTx/>
        <a:buChar char="o"/>
        <a:defRPr kumimoji="0" sz="1500" kern="1200">
          <a:solidFill>
            <a:schemeClr val="tx1"/>
          </a:solidFill>
          <a:latin typeface="+mn-lt"/>
          <a:ea typeface="+mn-ea"/>
          <a:cs typeface="+mn-cs"/>
        </a:defRPr>
      </a:lvl5pPr>
      <a:lvl6pPr marL="1234440" indent="-171450"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80" indent="-171450"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20" indent="-171450" algn="l" rtl="0" eaLnBrk="1" latinLnBrk="0" hangingPunct="1">
        <a:spcBef>
          <a:spcPts val="278"/>
        </a:spcBef>
        <a:buClr>
          <a:schemeClr val="accent1">
            <a:tint val="60000"/>
          </a:schemeClr>
        </a:buClr>
        <a:buChar char="•"/>
        <a:defRPr kumimoji="0" sz="1350" kern="1200">
          <a:solidFill>
            <a:schemeClr val="tx1"/>
          </a:solidFill>
          <a:latin typeface="+mn-lt"/>
          <a:ea typeface="+mn-ea"/>
          <a:cs typeface="+mn-cs"/>
        </a:defRPr>
      </a:lvl8pPr>
      <a:lvl9pPr marL="1851660" indent="-171450" algn="l" rtl="0" eaLnBrk="1" latinLnBrk="0" hangingPunct="1">
        <a:spcBef>
          <a:spcPts val="278"/>
        </a:spcBef>
        <a:buClr>
          <a:schemeClr val="accent2">
            <a:tint val="60000"/>
          </a:schemeClr>
        </a:buClr>
        <a:buChar char="•"/>
        <a:defRPr kumimoji="0" sz="135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013">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788">
                <a:solidFill>
                  <a:schemeClr val="tx2"/>
                </a:solidFill>
              </a:defRPr>
            </a:lvl1pPr>
          </a:lstStyle>
          <a:p>
            <a:fld id="{9EA84931-A81A-4000-8BAD-650D850AB8EE}" type="datetimeFigureOut">
              <a:rPr lang="en-US" smtClean="0">
                <a:solidFill>
                  <a:srgbClr val="696464"/>
                </a:solidFill>
              </a:rPr>
              <a:pPr/>
              <a:t>9/27/2018</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788">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788">
                <a:solidFill>
                  <a:srgbClr val="FFFFFF"/>
                </a:solidFill>
                <a:latin typeface="+mj-lt"/>
                <a:ea typeface="+mj-ea"/>
                <a:cs typeface="+mj-cs"/>
              </a:defRPr>
            </a:lvl1pPr>
          </a:lstStyle>
          <a:p>
            <a:fld id="{C4D2565D-C304-49B5-8CC4-DBA5615EF2EF}" type="slidenum">
              <a:rPr lang="en-US" smtClean="0"/>
              <a:pPr/>
              <a:t>‹#›</a:t>
            </a:fld>
            <a:endParaRPr lang="en-US"/>
          </a:p>
        </p:txBody>
      </p:sp>
    </p:spTree>
    <p:extLst>
      <p:ext uri="{BB962C8B-B14F-4D97-AF65-F5344CB8AC3E}">
        <p14:creationId xmlns:p14="http://schemas.microsoft.com/office/powerpoint/2010/main" val="474119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rtl="0" eaLnBrk="1" latinLnBrk="0" hangingPunct="1">
        <a:spcBef>
          <a:spcPct val="0"/>
        </a:spcBef>
        <a:buNone/>
        <a:defRPr kumimoji="0" sz="2250" kern="1200">
          <a:solidFill>
            <a:schemeClr val="tx2"/>
          </a:solidFill>
          <a:latin typeface="+mj-lt"/>
          <a:ea typeface="+mj-ea"/>
          <a:cs typeface="+mj-cs"/>
        </a:defRPr>
      </a:lvl1pPr>
    </p:titleStyle>
    <p:bodyStyle>
      <a:lvl1pPr marL="154305" indent="-154305" algn="l" rtl="0" eaLnBrk="1" latinLnBrk="0" hangingPunct="1">
        <a:spcBef>
          <a:spcPts val="326"/>
        </a:spcBef>
        <a:buClr>
          <a:schemeClr val="accent1"/>
        </a:buClr>
        <a:buSzPct val="85000"/>
        <a:buFont typeface="Wingdings 2"/>
        <a:buChar char=""/>
        <a:defRPr kumimoji="0" sz="1463" kern="1200">
          <a:solidFill>
            <a:schemeClr val="tx1"/>
          </a:solidFill>
          <a:latin typeface="+mn-lt"/>
          <a:ea typeface="+mn-ea"/>
          <a:cs typeface="+mn-cs"/>
        </a:defRPr>
      </a:lvl1pPr>
      <a:lvl2pPr marL="308610" indent="-128588" algn="l" rtl="0" eaLnBrk="1" latinLnBrk="0" hangingPunct="1">
        <a:spcBef>
          <a:spcPts val="209"/>
        </a:spcBef>
        <a:buClr>
          <a:schemeClr val="accent2"/>
        </a:buClr>
        <a:buSzPct val="85000"/>
        <a:buFont typeface="Wingdings 2"/>
        <a:buChar char=""/>
        <a:defRPr kumimoji="0" sz="1350" kern="1200">
          <a:solidFill>
            <a:schemeClr val="tx1"/>
          </a:solidFill>
          <a:latin typeface="+mn-lt"/>
          <a:ea typeface="+mn-ea"/>
          <a:cs typeface="+mn-cs"/>
        </a:defRPr>
      </a:lvl2pPr>
      <a:lvl3pPr marL="462915" indent="-128588" algn="l" rtl="0" eaLnBrk="1" latinLnBrk="0" hangingPunct="1">
        <a:spcBef>
          <a:spcPts val="209"/>
        </a:spcBef>
        <a:buClr>
          <a:schemeClr val="accent1">
            <a:tint val="60000"/>
          </a:schemeClr>
        </a:buClr>
        <a:buSzPct val="85000"/>
        <a:buFont typeface="Wingdings 2"/>
        <a:buChar char=""/>
        <a:defRPr kumimoji="0" sz="1125" kern="1200">
          <a:solidFill>
            <a:schemeClr val="tx1"/>
          </a:solidFill>
          <a:latin typeface="+mn-lt"/>
          <a:ea typeface="+mn-ea"/>
          <a:cs typeface="+mn-cs"/>
        </a:defRPr>
      </a:lvl3pPr>
      <a:lvl4pPr marL="617220" indent="-128588" algn="l" rtl="0" eaLnBrk="1" latinLnBrk="0" hangingPunct="1">
        <a:spcBef>
          <a:spcPts val="209"/>
        </a:spcBef>
        <a:buClr>
          <a:schemeClr val="accent3"/>
        </a:buClr>
        <a:buSzPct val="80000"/>
        <a:buFont typeface="Wingdings 2"/>
        <a:buChar char=""/>
        <a:defRPr kumimoji="0" sz="1125" kern="1200">
          <a:solidFill>
            <a:schemeClr val="tx1"/>
          </a:solidFill>
          <a:latin typeface="+mn-lt"/>
          <a:ea typeface="+mn-ea"/>
          <a:cs typeface="+mn-cs"/>
        </a:defRPr>
      </a:lvl4pPr>
      <a:lvl5pPr marL="771525" indent="-128588" algn="l" rtl="0" eaLnBrk="1" latinLnBrk="0" hangingPunct="1">
        <a:spcBef>
          <a:spcPts val="209"/>
        </a:spcBef>
        <a:buClr>
          <a:schemeClr val="accent3"/>
        </a:buClr>
        <a:buFontTx/>
        <a:buChar char="o"/>
        <a:defRPr kumimoji="0" sz="1125" kern="1200">
          <a:solidFill>
            <a:schemeClr val="tx1"/>
          </a:solidFill>
          <a:latin typeface="+mn-lt"/>
          <a:ea typeface="+mn-ea"/>
          <a:cs typeface="+mn-cs"/>
        </a:defRPr>
      </a:lvl5pPr>
      <a:lvl6pPr marL="925830" indent="-128588" algn="l" rtl="0" eaLnBrk="1" latinLnBrk="0" hangingPunct="1">
        <a:spcBef>
          <a:spcPts val="209"/>
        </a:spcBef>
        <a:buClr>
          <a:schemeClr val="accent3"/>
        </a:buClr>
        <a:buChar char="•"/>
        <a:defRPr kumimoji="0" sz="1013" kern="1200" baseline="0">
          <a:solidFill>
            <a:schemeClr val="tx1"/>
          </a:solidFill>
          <a:latin typeface="+mn-lt"/>
          <a:ea typeface="+mn-ea"/>
          <a:cs typeface="+mn-cs"/>
        </a:defRPr>
      </a:lvl6pPr>
      <a:lvl7pPr marL="1080135" indent="-128588" algn="l" rtl="0" eaLnBrk="1" latinLnBrk="0" hangingPunct="1">
        <a:spcBef>
          <a:spcPts val="209"/>
        </a:spcBef>
        <a:buClr>
          <a:schemeClr val="accent2"/>
        </a:buClr>
        <a:buChar char="•"/>
        <a:defRPr kumimoji="0" sz="1013" kern="1200">
          <a:solidFill>
            <a:schemeClr val="tx1"/>
          </a:solidFill>
          <a:latin typeface="+mn-lt"/>
          <a:ea typeface="+mn-ea"/>
          <a:cs typeface="+mn-cs"/>
        </a:defRPr>
      </a:lvl7pPr>
      <a:lvl8pPr marL="1234440" indent="-128588" algn="l" rtl="0" eaLnBrk="1" latinLnBrk="0" hangingPunct="1">
        <a:spcBef>
          <a:spcPts val="209"/>
        </a:spcBef>
        <a:buClr>
          <a:schemeClr val="accent1">
            <a:tint val="60000"/>
          </a:schemeClr>
        </a:buClr>
        <a:buChar char="•"/>
        <a:defRPr kumimoji="0" sz="1013" kern="1200">
          <a:solidFill>
            <a:schemeClr val="tx1"/>
          </a:solidFill>
          <a:latin typeface="+mn-lt"/>
          <a:ea typeface="+mn-ea"/>
          <a:cs typeface="+mn-cs"/>
        </a:defRPr>
      </a:lvl8pPr>
      <a:lvl9pPr marL="1388745" indent="-128588" algn="l" rtl="0" eaLnBrk="1" latinLnBrk="0" hangingPunct="1">
        <a:spcBef>
          <a:spcPts val="209"/>
        </a:spcBef>
        <a:buClr>
          <a:schemeClr val="accent2">
            <a:tint val="60000"/>
          </a:schemeClr>
        </a:buClr>
        <a:buChar char="•"/>
        <a:defRPr kumimoji="0" sz="1013"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57175" algn="l" rtl="0" eaLnBrk="1" latinLnBrk="0" hangingPunct="1">
        <a:defRPr kumimoji="0" kern="1200">
          <a:solidFill>
            <a:schemeClr val="tx1"/>
          </a:solidFill>
          <a:latin typeface="+mn-lt"/>
          <a:ea typeface="+mn-ea"/>
          <a:cs typeface="+mn-cs"/>
        </a:defRPr>
      </a:lvl2pPr>
      <a:lvl3pPr marL="514350" algn="l" rtl="0" eaLnBrk="1" latinLnBrk="0" hangingPunct="1">
        <a:defRPr kumimoji="0" kern="1200">
          <a:solidFill>
            <a:schemeClr val="tx1"/>
          </a:solidFill>
          <a:latin typeface="+mn-lt"/>
          <a:ea typeface="+mn-ea"/>
          <a:cs typeface="+mn-cs"/>
        </a:defRPr>
      </a:lvl3pPr>
      <a:lvl4pPr marL="771525" algn="l" rtl="0" eaLnBrk="1" latinLnBrk="0" hangingPunct="1">
        <a:defRPr kumimoji="0" kern="1200">
          <a:solidFill>
            <a:schemeClr val="tx1"/>
          </a:solidFill>
          <a:latin typeface="+mn-lt"/>
          <a:ea typeface="+mn-ea"/>
          <a:cs typeface="+mn-cs"/>
        </a:defRPr>
      </a:lvl4pPr>
      <a:lvl5pPr marL="1028700" algn="l" rtl="0" eaLnBrk="1" latinLnBrk="0" hangingPunct="1">
        <a:defRPr kumimoji="0" kern="1200">
          <a:solidFill>
            <a:schemeClr val="tx1"/>
          </a:solidFill>
          <a:latin typeface="+mn-lt"/>
          <a:ea typeface="+mn-ea"/>
          <a:cs typeface="+mn-cs"/>
        </a:defRPr>
      </a:lvl5pPr>
      <a:lvl6pPr marL="1285875" algn="l" rtl="0" eaLnBrk="1" latinLnBrk="0" hangingPunct="1">
        <a:defRPr kumimoji="0" kern="1200">
          <a:solidFill>
            <a:schemeClr val="tx1"/>
          </a:solidFill>
          <a:latin typeface="+mn-lt"/>
          <a:ea typeface="+mn-ea"/>
          <a:cs typeface="+mn-cs"/>
        </a:defRPr>
      </a:lvl6pPr>
      <a:lvl7pPr marL="1543050" algn="l" rtl="0" eaLnBrk="1" latinLnBrk="0" hangingPunct="1">
        <a:defRPr kumimoji="0" kern="1200">
          <a:solidFill>
            <a:schemeClr val="tx1"/>
          </a:solidFill>
          <a:latin typeface="+mn-lt"/>
          <a:ea typeface="+mn-ea"/>
          <a:cs typeface="+mn-cs"/>
        </a:defRPr>
      </a:lvl7pPr>
      <a:lvl8pPr marL="1800225" algn="l" rtl="0" eaLnBrk="1" latinLnBrk="0" hangingPunct="1">
        <a:defRPr kumimoji="0" kern="1200">
          <a:solidFill>
            <a:schemeClr val="tx1"/>
          </a:solidFill>
          <a:latin typeface="+mn-lt"/>
          <a:ea typeface="+mn-ea"/>
          <a:cs typeface="+mn-cs"/>
        </a:defRPr>
      </a:lvl8pPr>
      <a:lvl9pPr marL="2057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marketplace.cms.gov/c2c" TargetMode="External"/><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18.jpeg"/><Relationship Id="rId5" Type="http://schemas.openxmlformats.org/officeDocument/2006/relationships/image" Target="../media/image22.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6.wmf"/><Relationship Id="rId5" Type="http://schemas.openxmlformats.org/officeDocument/2006/relationships/image" Target="../media/image5.wmf"/><Relationship Id="rId10" Type="http://schemas.openxmlformats.org/officeDocument/2006/relationships/image" Target="../media/image10.jpeg"/><Relationship Id="rId4" Type="http://schemas.openxmlformats.org/officeDocument/2006/relationships/image" Target="../media/image4.wmf"/><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6.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6.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hyperlink" Target="mailto:Coveragetocare@cms.hhs.gov" TargetMode="External"/><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hyperlink" Target="https://www.consumerreports.org/video/view/healthy-living/health-insurance/3957094726001/understanding-your-health-insurance-costs/" TargetMode="External"/><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14.PNG"/><Relationship Id="rId4" Type="http://schemas.openxmlformats.org/officeDocument/2006/relationships/hyperlink" Target="https://www.youtube.com/watch?v=DBTmNm8D-8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2055" y="2008273"/>
            <a:ext cx="6724650" cy="803216"/>
          </a:xfrm>
        </p:spPr>
        <p:txBody>
          <a:bodyPr>
            <a:normAutofit fontScale="90000"/>
          </a:bodyPr>
          <a:lstStyle/>
          <a:p>
            <a:r>
              <a:rPr lang="en-US" sz="3975" dirty="0"/>
              <a:t>CHW Health Insurance Literacy  Outreach and Resources </a:t>
            </a:r>
            <a:endParaRPr lang="en-US" dirty="0"/>
          </a:p>
        </p:txBody>
      </p:sp>
      <p:sp>
        <p:nvSpPr>
          <p:cNvPr id="4" name="TextBox 3"/>
          <p:cNvSpPr txBox="1"/>
          <p:nvPr/>
        </p:nvSpPr>
        <p:spPr>
          <a:xfrm>
            <a:off x="853440" y="3559203"/>
            <a:ext cx="7421880" cy="1338828"/>
          </a:xfrm>
          <a:prstGeom prst="rect">
            <a:avLst/>
          </a:prstGeom>
          <a:noFill/>
        </p:spPr>
        <p:txBody>
          <a:bodyPr wrap="square" rtlCol="0">
            <a:spAutoFit/>
          </a:bodyPr>
          <a:lstStyle/>
          <a:p>
            <a:pPr algn="ctr"/>
            <a:r>
              <a:rPr lang="en-US" sz="2700" dirty="0">
                <a:solidFill>
                  <a:schemeClr val="tx2"/>
                </a:solidFill>
              </a:rPr>
              <a:t>Kentucky Association of Community Health Workers Conference</a:t>
            </a:r>
          </a:p>
          <a:p>
            <a:pPr algn="ctr"/>
            <a:r>
              <a:rPr lang="en-US" sz="2700" dirty="0">
                <a:solidFill>
                  <a:schemeClr val="tx2"/>
                </a:solidFill>
              </a:rPr>
              <a:t>September 27, 2018</a:t>
            </a:r>
          </a:p>
        </p:txBody>
      </p:sp>
      <p:sp>
        <p:nvSpPr>
          <p:cNvPr id="5" name="Rectangle 4"/>
          <p:cNvSpPr/>
          <p:nvPr/>
        </p:nvSpPr>
        <p:spPr>
          <a:xfrm>
            <a:off x="342901" y="5261024"/>
            <a:ext cx="8474528" cy="769441"/>
          </a:xfrm>
          <a:prstGeom prst="rect">
            <a:avLst/>
          </a:prstGeom>
        </p:spPr>
        <p:txBody>
          <a:bodyPr wrap="square">
            <a:spAutoFit/>
          </a:bodyPr>
          <a:lstStyle/>
          <a:p>
            <a:pPr marL="342900" lvl="0" indent="-342900" algn="ctr">
              <a:buSzPct val="50000"/>
              <a:defRPr/>
            </a:pPr>
            <a:r>
              <a:rPr lang="en-US" sz="2200" dirty="0">
                <a:solidFill>
                  <a:srgbClr val="434342"/>
                </a:solidFill>
                <a:latin typeface="Franklin Gothic Book"/>
                <a:cs typeface="Times New Roman" pitchFamily="18" charset="0"/>
              </a:rPr>
              <a:t>Liz Edghill, BA, RN, BSN, </a:t>
            </a:r>
            <a:r>
              <a:rPr lang="en-US" sz="2200" i="1" dirty="0">
                <a:solidFill>
                  <a:srgbClr val="434342"/>
                </a:solidFill>
                <a:latin typeface="Franklin Gothic Book"/>
                <a:cs typeface="Times New Roman" pitchFamily="18" charset="0"/>
              </a:rPr>
              <a:t>Manager of Refugee and Immigrant Services</a:t>
            </a:r>
          </a:p>
          <a:p>
            <a:pPr marL="342900" lvl="0" indent="-342900" algn="ctr">
              <a:buSzPct val="50000"/>
              <a:defRPr/>
            </a:pPr>
            <a:r>
              <a:rPr lang="en-US" sz="2200" i="1" dirty="0">
                <a:solidFill>
                  <a:srgbClr val="434342"/>
                </a:solidFill>
                <a:latin typeface="Franklin Gothic Book"/>
                <a:cs typeface="Times New Roman" pitchFamily="18" charset="0"/>
              </a:rPr>
              <a:t>Community Health Worker Program Supervisor</a:t>
            </a:r>
          </a:p>
        </p:txBody>
      </p:sp>
      <p:pic>
        <p:nvPicPr>
          <p:cNvPr id="6" name="Picture 2" descr="Z:\Health Education\Admin\FHC ADMIN\Logo\FHC_ServiceMark_Color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2685" y="5937716"/>
            <a:ext cx="1894115" cy="615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405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From Coverage to Care (C2C)</a:t>
            </a:r>
          </a:p>
        </p:txBody>
      </p:sp>
      <p:sp>
        <p:nvSpPr>
          <p:cNvPr id="3" name="Content Placeholder 2"/>
          <p:cNvSpPr>
            <a:spLocks noGrp="1"/>
          </p:cNvSpPr>
          <p:nvPr>
            <p:ph sz="quarter" idx="1"/>
          </p:nvPr>
        </p:nvSpPr>
        <p:spPr>
          <a:xfrm>
            <a:off x="1828800" y="1943101"/>
            <a:ext cx="5829300" cy="3685517"/>
          </a:xfrm>
        </p:spPr>
        <p:txBody>
          <a:bodyPr>
            <a:normAutofit fontScale="55000" lnSpcReduction="20000"/>
          </a:bodyPr>
          <a:lstStyle/>
          <a:p>
            <a:pPr marL="0" indent="0" algn="ctr">
              <a:buNone/>
            </a:pPr>
            <a:endParaRPr lang="en-US" sz="3000" dirty="0"/>
          </a:p>
          <a:p>
            <a:pPr marL="0" indent="0" algn="ctr">
              <a:buNone/>
            </a:pPr>
            <a:endParaRPr lang="en-US" sz="3000" dirty="0"/>
          </a:p>
          <a:p>
            <a:pPr marL="0" indent="0" algn="ctr">
              <a:buNone/>
            </a:pPr>
            <a:endParaRPr lang="en-US" sz="3000" dirty="0"/>
          </a:p>
          <a:p>
            <a:pPr marL="0" indent="0" algn="ctr">
              <a:buNone/>
            </a:pPr>
            <a:endParaRPr lang="en-US" sz="3000" dirty="0"/>
          </a:p>
          <a:p>
            <a:pPr marL="0" indent="0" algn="ctr">
              <a:buNone/>
            </a:pPr>
            <a:endParaRPr lang="en-US" sz="3000" dirty="0"/>
          </a:p>
          <a:p>
            <a:pPr marL="0" indent="0" algn="ctr">
              <a:buNone/>
            </a:pPr>
            <a:endParaRPr lang="en-US" sz="3000" dirty="0"/>
          </a:p>
          <a:p>
            <a:pPr marL="0" indent="0" algn="ctr">
              <a:buNone/>
            </a:pPr>
            <a:endParaRPr lang="en-US" sz="3000" dirty="0"/>
          </a:p>
          <a:p>
            <a:pPr marL="0" indent="0" algn="ctr">
              <a:buNone/>
            </a:pPr>
            <a:endParaRPr lang="en-US" sz="3000" dirty="0"/>
          </a:p>
          <a:p>
            <a:pPr marL="0" indent="0" algn="ctr">
              <a:buNone/>
            </a:pPr>
            <a:endParaRPr lang="en-US" sz="3000" dirty="0"/>
          </a:p>
          <a:p>
            <a:pPr marL="0" indent="0" algn="ctr">
              <a:buNone/>
            </a:pPr>
            <a:endParaRPr lang="en-US" sz="3000" dirty="0"/>
          </a:p>
          <a:p>
            <a:pPr marL="0" indent="0" algn="ctr">
              <a:buNone/>
            </a:pPr>
            <a:endParaRPr lang="en-US" sz="3000" dirty="0"/>
          </a:p>
          <a:p>
            <a:pPr marL="0" indent="0" algn="ctr">
              <a:buNone/>
            </a:pPr>
            <a:endParaRPr lang="en-US" sz="3000" dirty="0"/>
          </a:p>
          <a:p>
            <a:pPr marL="0" indent="0" algn="ctr">
              <a:buNone/>
            </a:pPr>
            <a:r>
              <a:rPr lang="en-US" sz="3000" dirty="0"/>
              <a:t>Visit </a:t>
            </a:r>
            <a:r>
              <a:rPr lang="en-US" sz="3000" dirty="0">
                <a:hlinkClick r:id="rId3"/>
              </a:rPr>
              <a:t>http://marketplace.cms.gov/c2c</a:t>
            </a:r>
            <a:endParaRPr lang="en-US" sz="3000" dirty="0"/>
          </a:p>
          <a:p>
            <a:pPr marL="0" indent="0" algn="ctr">
              <a:buNone/>
            </a:pPr>
            <a:r>
              <a:rPr lang="en-US" sz="3000" dirty="0"/>
              <a:t>Print copies are available for free.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85692">
            <a:off x="5630410" y="2234149"/>
            <a:ext cx="1995817" cy="2840497"/>
          </a:xfrm>
          <a:prstGeom prst="rect">
            <a:avLst/>
          </a:prstGeom>
        </p:spPr>
      </p:pic>
      <p:pic>
        <p:nvPicPr>
          <p:cNvPr id="307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7750" t="9983" r="38875" b="25220"/>
          <a:stretch/>
        </p:blipFill>
        <p:spPr bwMode="auto">
          <a:xfrm rot="20958049">
            <a:off x="1691406" y="2173196"/>
            <a:ext cx="1847239" cy="288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1" y="1920480"/>
            <a:ext cx="1990630" cy="2850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668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3" cstate="print">
            <a:extLst>
              <a:ext uri="{28A0092B-C50C-407E-A947-70E740481C1C}">
                <a14:useLocalDpi xmlns:a14="http://schemas.microsoft.com/office/drawing/2010/main" val="0"/>
              </a:ext>
            </a:extLst>
          </a:blip>
          <a:srcRect l="10833" t="23254" r="4167" b="22143"/>
          <a:stretch/>
        </p:blipFill>
        <p:spPr>
          <a:xfrm rot="5400000">
            <a:off x="650422" y="2378531"/>
            <a:ext cx="3886202" cy="1872343"/>
          </a:xfrm>
          <a:effectLst>
            <a:outerShdw blurRad="50800" dist="38100" dir="5400000" algn="t" rotWithShape="0">
              <a:prstClr val="black">
                <a:alpha val="40000"/>
              </a:prstClr>
            </a:outerShdw>
          </a:effectLst>
        </p:spPr>
      </p:pic>
      <p:sp>
        <p:nvSpPr>
          <p:cNvPr id="5" name="Rectangle 4"/>
          <p:cNvSpPr/>
          <p:nvPr/>
        </p:nvSpPr>
        <p:spPr>
          <a:xfrm>
            <a:off x="2000251" y="2224150"/>
            <a:ext cx="1216973" cy="992579"/>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6" name="Rectangle 5"/>
          <p:cNvSpPr/>
          <p:nvPr/>
        </p:nvSpPr>
        <p:spPr>
          <a:xfrm>
            <a:off x="1828801" y="5314951"/>
            <a:ext cx="1608365" cy="438582"/>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Your Bill</a:t>
            </a:r>
          </a:p>
        </p:txBody>
      </p:sp>
      <p:grpSp>
        <p:nvGrpSpPr>
          <p:cNvPr id="12" name="Group 11"/>
          <p:cNvGrpSpPr/>
          <p:nvPr/>
        </p:nvGrpSpPr>
        <p:grpSpPr>
          <a:xfrm>
            <a:off x="3755078" y="3144785"/>
            <a:ext cx="1216973" cy="2006529"/>
            <a:chOff x="3482769" y="3050045"/>
            <a:chExt cx="1622631" cy="2675372"/>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5079" t="30264" r="46032" b="31852"/>
            <a:stretch/>
          </p:blipFill>
          <p:spPr>
            <a:xfrm rot="5400000">
              <a:off x="3473799" y="3063303"/>
              <a:ext cx="1608573" cy="1582057"/>
            </a:xfrm>
            <a:prstGeom prst="rect">
              <a:avLst/>
            </a:prstGeom>
            <a:effectLst>
              <a:outerShdw blurRad="50800" dist="38100" dir="5400000" algn="t" rotWithShape="0">
                <a:prstClr val="black">
                  <a:alpha val="40000"/>
                </a:prstClr>
              </a:outerShdw>
            </a:effectLst>
          </p:spPr>
        </p:pic>
        <p:sp>
          <p:nvSpPr>
            <p:cNvPr id="8" name="Rectangle 7"/>
            <p:cNvSpPr/>
            <p:nvPr/>
          </p:nvSpPr>
          <p:spPr>
            <a:xfrm>
              <a:off x="3482769" y="4648200"/>
              <a:ext cx="1622631" cy="1077217"/>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Your Money</a:t>
              </a:r>
            </a:p>
          </p:txBody>
        </p:sp>
      </p:grpSp>
      <p:grpSp>
        <p:nvGrpSpPr>
          <p:cNvPr id="13" name="Group 12"/>
          <p:cNvGrpSpPr/>
          <p:nvPr/>
        </p:nvGrpSpPr>
        <p:grpSpPr>
          <a:xfrm>
            <a:off x="5372101" y="1314451"/>
            <a:ext cx="2237261" cy="4324782"/>
            <a:chOff x="5638800" y="609600"/>
            <a:chExt cx="2983015" cy="5766376"/>
          </a:xfrm>
        </p:grpSpPr>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4179" t="19206" r="5389" b="18331"/>
            <a:stretch/>
          </p:blipFill>
          <p:spPr>
            <a:xfrm rot="5400000">
              <a:off x="4511801" y="1812800"/>
              <a:ext cx="4992912" cy="2586512"/>
            </a:xfrm>
            <a:prstGeom prst="rect">
              <a:avLst/>
            </a:prstGeom>
            <a:effectLst>
              <a:outerShdw blurRad="50800" dist="38100" dir="5400000" algn="t" rotWithShape="0">
                <a:prstClr val="black">
                  <a:alpha val="40000"/>
                </a:prstClr>
              </a:outerShdw>
            </a:effectLst>
          </p:spPr>
        </p:pic>
        <p:sp>
          <p:nvSpPr>
            <p:cNvPr id="10" name="Rectangle 9"/>
            <p:cNvSpPr/>
            <p:nvPr/>
          </p:nvSpPr>
          <p:spPr>
            <a:xfrm>
              <a:off x="6196941" y="1834407"/>
              <a:ext cx="1622631" cy="1323439"/>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11" name="Rectangle 10"/>
            <p:cNvSpPr/>
            <p:nvPr/>
          </p:nvSpPr>
          <p:spPr>
            <a:xfrm>
              <a:off x="5638800" y="5791200"/>
              <a:ext cx="2983015" cy="584776"/>
            </a:xfrm>
            <a:prstGeom prst="rect">
              <a:avLst/>
            </a:prstGeom>
            <a:noFill/>
          </p:spPr>
          <p:txBody>
            <a:bodyPr wrap="square" lIns="68580" tIns="34290" rIns="68580" bIns="34290">
              <a:spAutoFit/>
            </a:bodyPr>
            <a:lstStyle/>
            <a:p>
              <a:pPr algn="ct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 Insurance</a:t>
              </a:r>
            </a:p>
          </p:txBody>
        </p:sp>
      </p:grpSp>
      <p:sp>
        <p:nvSpPr>
          <p:cNvPr id="14" name="Title 1"/>
          <p:cNvSpPr>
            <a:spLocks noGrp="1"/>
          </p:cNvSpPr>
          <p:nvPr>
            <p:ph type="title"/>
          </p:nvPr>
        </p:nvSpPr>
        <p:spPr>
          <a:xfrm>
            <a:off x="751114" y="-89658"/>
            <a:ext cx="7772400" cy="1143000"/>
          </a:xfrm>
        </p:spPr>
        <p:txBody>
          <a:bodyPr/>
          <a:lstStyle/>
          <a:p>
            <a:r>
              <a:rPr lang="en-US" dirty="0"/>
              <a:t>Getting creative with explanations and visuals</a:t>
            </a:r>
          </a:p>
        </p:txBody>
      </p:sp>
    </p:spTree>
    <p:extLst>
      <p:ext uri="{BB962C8B-B14F-4D97-AF65-F5344CB8AC3E}">
        <p14:creationId xmlns:p14="http://schemas.microsoft.com/office/powerpoint/2010/main" val="305980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3" cstate="print">
            <a:extLst>
              <a:ext uri="{28A0092B-C50C-407E-A947-70E740481C1C}">
                <a14:useLocalDpi xmlns:a14="http://schemas.microsoft.com/office/drawing/2010/main" val="0"/>
              </a:ext>
            </a:extLst>
          </a:blip>
          <a:srcRect l="29702" t="31191" r="48631" b="31348"/>
          <a:stretch/>
        </p:blipFill>
        <p:spPr>
          <a:xfrm rot="5400000">
            <a:off x="1605280" y="1195071"/>
            <a:ext cx="1189964" cy="1543025"/>
          </a:xfrm>
          <a:effectLst>
            <a:outerShdw blurRad="50800" dist="38100" dir="5400000" algn="t" rotWithShape="0">
              <a:prstClr val="black">
                <a:alpha val="40000"/>
              </a:prstClr>
            </a:outerShdw>
          </a:effectLst>
        </p:spPr>
      </p:pic>
      <p:grpSp>
        <p:nvGrpSpPr>
          <p:cNvPr id="9" name="Group 8"/>
          <p:cNvGrpSpPr/>
          <p:nvPr/>
        </p:nvGrpSpPr>
        <p:grpSpPr>
          <a:xfrm>
            <a:off x="1697678" y="3771901"/>
            <a:ext cx="1216973" cy="2006529"/>
            <a:chOff x="7158512" y="2503063"/>
            <a:chExt cx="1622631" cy="2675372"/>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5079" t="30264" r="46032" b="31852"/>
            <a:stretch/>
          </p:blipFill>
          <p:spPr>
            <a:xfrm rot="5400000">
              <a:off x="7149542" y="2516321"/>
              <a:ext cx="1608573" cy="1582057"/>
            </a:xfrm>
            <a:prstGeom prst="rect">
              <a:avLst/>
            </a:prstGeom>
            <a:effectLst>
              <a:outerShdw blurRad="50800" dist="38100" dir="5400000" algn="t" rotWithShape="0">
                <a:prstClr val="black">
                  <a:alpha val="40000"/>
                </a:prstClr>
              </a:outerShdw>
            </a:effectLst>
          </p:spPr>
        </p:pic>
        <p:sp>
          <p:nvSpPr>
            <p:cNvPr id="7" name="Rectangle 6"/>
            <p:cNvSpPr/>
            <p:nvPr/>
          </p:nvSpPr>
          <p:spPr>
            <a:xfrm>
              <a:off x="7158512" y="4101218"/>
              <a:ext cx="1622631" cy="1077217"/>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Your Money</a:t>
              </a:r>
            </a:p>
          </p:txBody>
        </p:sp>
      </p:grpSp>
      <p:sp>
        <p:nvSpPr>
          <p:cNvPr id="8" name="Rectangle 7"/>
          <p:cNvSpPr/>
          <p:nvPr/>
        </p:nvSpPr>
        <p:spPr>
          <a:xfrm>
            <a:off x="1428750" y="2563938"/>
            <a:ext cx="1543050" cy="807913"/>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Insurance Money</a:t>
            </a:r>
          </a:p>
        </p:txBody>
      </p:sp>
      <p:grpSp>
        <p:nvGrpSpPr>
          <p:cNvPr id="11" name="Group 10"/>
          <p:cNvGrpSpPr/>
          <p:nvPr/>
        </p:nvGrpSpPr>
        <p:grpSpPr>
          <a:xfrm>
            <a:off x="3562117" y="1404008"/>
            <a:ext cx="1780283" cy="4076700"/>
            <a:chOff x="3581399" y="685800"/>
            <a:chExt cx="2373711" cy="5435600"/>
          </a:xfrm>
        </p:grpSpPr>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7103" t="26720" r="6389" b="22910"/>
            <a:stretch/>
          </p:blipFill>
          <p:spPr>
            <a:xfrm rot="5400000">
              <a:off x="2050455" y="2216744"/>
              <a:ext cx="5435600" cy="2373711"/>
            </a:xfrm>
            <a:prstGeom prst="rect">
              <a:avLst/>
            </a:prstGeom>
            <a:effectLst>
              <a:outerShdw blurRad="50800" dist="38100" dir="5400000" algn="t" rotWithShape="0">
                <a:prstClr val="black">
                  <a:alpha val="40000"/>
                </a:prstClr>
              </a:outerShdw>
            </a:effectLst>
          </p:spPr>
        </p:pic>
        <p:sp>
          <p:nvSpPr>
            <p:cNvPr id="10" name="Rectangle 9"/>
            <p:cNvSpPr/>
            <p:nvPr/>
          </p:nvSpPr>
          <p:spPr>
            <a:xfrm>
              <a:off x="3956939" y="2059379"/>
              <a:ext cx="1622631" cy="1323439"/>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grpSp>
      <p:sp>
        <p:nvSpPr>
          <p:cNvPr id="15" name="Rectangle 14"/>
          <p:cNvSpPr/>
          <p:nvPr/>
        </p:nvSpPr>
        <p:spPr>
          <a:xfrm>
            <a:off x="3595007" y="933019"/>
            <a:ext cx="1714500" cy="438582"/>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$2,000</a:t>
            </a:r>
          </a:p>
        </p:txBody>
      </p:sp>
      <p:pic>
        <p:nvPicPr>
          <p:cNvPr id="21" name="Content Placeholder 3"/>
          <p:cNvPicPr>
            <a:picLocks noChangeAspect="1"/>
          </p:cNvPicPr>
          <p:nvPr/>
        </p:nvPicPr>
        <p:blipFill rotWithShape="1">
          <a:blip r:embed="rId6" cstate="print">
            <a:extLst>
              <a:ext uri="{28A0092B-C50C-407E-A947-70E740481C1C}">
                <a14:useLocalDpi xmlns:a14="http://schemas.microsoft.com/office/drawing/2010/main" val="0"/>
              </a:ext>
            </a:extLst>
          </a:blip>
          <a:srcRect l="10833" t="23254" r="4167" b="22143"/>
          <a:stretch/>
        </p:blipFill>
        <p:spPr>
          <a:xfrm rot="5400000">
            <a:off x="2526240" y="2506188"/>
            <a:ext cx="3886202" cy="1872343"/>
          </a:xfrm>
          <a:prstGeom prst="rect">
            <a:avLst/>
          </a:prstGeom>
          <a:effectLst>
            <a:outerShdw blurRad="50800" dist="38100" dir="5400000" algn="t" rotWithShape="0">
              <a:prstClr val="black">
                <a:alpha val="40000"/>
              </a:prstClr>
            </a:outerShdw>
          </a:effectLst>
        </p:spPr>
      </p:pic>
      <p:sp>
        <p:nvSpPr>
          <p:cNvPr id="22" name="Rectangle 21"/>
          <p:cNvSpPr/>
          <p:nvPr/>
        </p:nvSpPr>
        <p:spPr>
          <a:xfrm>
            <a:off x="3860855" y="2587181"/>
            <a:ext cx="1216973" cy="992579"/>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grpSp>
        <p:nvGrpSpPr>
          <p:cNvPr id="2" name="Group 1"/>
          <p:cNvGrpSpPr/>
          <p:nvPr/>
        </p:nvGrpSpPr>
        <p:grpSpPr>
          <a:xfrm>
            <a:off x="5029200" y="4229099"/>
            <a:ext cx="2228850" cy="1187812"/>
            <a:chOff x="5181600" y="4495800"/>
            <a:chExt cx="2971800" cy="1583749"/>
          </a:xfrm>
        </p:grpSpPr>
        <p:sp>
          <p:nvSpPr>
            <p:cNvPr id="12" name="Right Brace 11"/>
            <p:cNvSpPr/>
            <p:nvPr/>
          </p:nvSpPr>
          <p:spPr>
            <a:xfrm>
              <a:off x="5181600" y="4495800"/>
              <a:ext cx="762000" cy="129540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3" name="Rectangle 12"/>
            <p:cNvSpPr/>
            <p:nvPr/>
          </p:nvSpPr>
          <p:spPr>
            <a:xfrm>
              <a:off x="5867400" y="4901625"/>
              <a:ext cx="2286000" cy="584776"/>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Deductible</a:t>
              </a:r>
            </a:p>
          </p:txBody>
        </p:sp>
        <p:sp>
          <p:nvSpPr>
            <p:cNvPr id="16" name="Rectangle 15"/>
            <p:cNvSpPr/>
            <p:nvPr/>
          </p:nvSpPr>
          <p:spPr>
            <a:xfrm>
              <a:off x="5819057" y="5494773"/>
              <a:ext cx="2286000" cy="584776"/>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$500</a:t>
              </a:r>
            </a:p>
          </p:txBody>
        </p:sp>
      </p:grpSp>
      <p:grpSp>
        <p:nvGrpSpPr>
          <p:cNvPr id="19" name="Group 18"/>
          <p:cNvGrpSpPr/>
          <p:nvPr/>
        </p:nvGrpSpPr>
        <p:grpSpPr>
          <a:xfrm>
            <a:off x="5099078" y="1771650"/>
            <a:ext cx="2286000" cy="2343150"/>
            <a:chOff x="5274771" y="1219200"/>
            <a:chExt cx="3048000" cy="3124200"/>
          </a:xfrm>
        </p:grpSpPr>
        <p:sp>
          <p:nvSpPr>
            <p:cNvPr id="17" name="Right Brace 16"/>
            <p:cNvSpPr/>
            <p:nvPr/>
          </p:nvSpPr>
          <p:spPr>
            <a:xfrm>
              <a:off x="5274771" y="1219200"/>
              <a:ext cx="762000" cy="312420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8" name="Rectangle 17"/>
            <p:cNvSpPr/>
            <p:nvPr/>
          </p:nvSpPr>
          <p:spPr>
            <a:xfrm>
              <a:off x="6036771" y="2521804"/>
              <a:ext cx="2286000" cy="584776"/>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$1,500</a:t>
              </a:r>
            </a:p>
          </p:txBody>
        </p:sp>
      </p:grpSp>
    </p:spTree>
    <p:extLst>
      <p:ext uri="{BB962C8B-B14F-4D97-AF65-F5344CB8AC3E}">
        <p14:creationId xmlns:p14="http://schemas.microsoft.com/office/powerpoint/2010/main" val="300856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1"/>
                                        </p:tgtEl>
                                        <p:attrNameLst>
                                          <p:attrName>ppt_x</p:attrName>
                                        </p:attrNameLst>
                                      </p:cBhvr>
                                      <p:tavLst>
                                        <p:tav tm="0">
                                          <p:val>
                                            <p:strVal val="ppt_x"/>
                                          </p:val>
                                        </p:tav>
                                        <p:tav tm="100000">
                                          <p:val>
                                            <p:strVal val="ppt_x"/>
                                          </p:val>
                                        </p:tav>
                                      </p:tavLst>
                                    </p:anim>
                                    <p:anim calcmode="lin" valueType="num">
                                      <p:cBhvr additive="base">
                                        <p:cTn id="29" dur="500"/>
                                        <p:tgtEl>
                                          <p:spTgt spid="21"/>
                                        </p:tgtEl>
                                        <p:attrNameLst>
                                          <p:attrName>ppt_y</p:attrName>
                                        </p:attrNameLst>
                                      </p:cBhvr>
                                      <p:tavLst>
                                        <p:tav tm="0">
                                          <p:val>
                                            <p:strVal val="ppt_y"/>
                                          </p:val>
                                        </p:tav>
                                        <p:tav tm="100000">
                                          <p:val>
                                            <p:strVal val="1+ppt_h/2"/>
                                          </p:val>
                                        </p:tav>
                                      </p:tavLst>
                                    </p:anim>
                                    <p:set>
                                      <p:cBhvr>
                                        <p:cTn id="30" dur="1" fill="hold">
                                          <p:stCondLst>
                                            <p:cond delay="499"/>
                                          </p:stCondLst>
                                        </p:cTn>
                                        <p:tgtEl>
                                          <p:spTgt spid="21"/>
                                        </p:tgtEl>
                                        <p:attrNameLst>
                                          <p:attrName>style.visibility</p:attrName>
                                        </p:attrNameLst>
                                      </p:cBhvr>
                                      <p:to>
                                        <p:strVal val="hidden"/>
                                      </p:to>
                                    </p:set>
                                  </p:childTnLst>
                                </p:cTn>
                              </p:par>
                              <p:par>
                                <p:cTn id="31" presetID="2" presetClass="exit" presetSubtype="4" fill="hold" grpId="0" nodeType="withEffect">
                                  <p:stCondLst>
                                    <p:cond delay="0"/>
                                  </p:stCondLst>
                                  <p:childTnLst>
                                    <p:anim calcmode="lin" valueType="num">
                                      <p:cBhvr additive="base">
                                        <p:cTn id="32" dur="500"/>
                                        <p:tgtEl>
                                          <p:spTgt spid="22"/>
                                        </p:tgtEl>
                                        <p:attrNameLst>
                                          <p:attrName>ppt_x</p:attrName>
                                        </p:attrNameLst>
                                      </p:cBhvr>
                                      <p:tavLst>
                                        <p:tav tm="0">
                                          <p:val>
                                            <p:strVal val="ppt_x"/>
                                          </p:val>
                                        </p:tav>
                                        <p:tav tm="100000">
                                          <p:val>
                                            <p:strVal val="ppt_x"/>
                                          </p:val>
                                        </p:tav>
                                      </p:tavLst>
                                    </p:anim>
                                    <p:anim calcmode="lin" valueType="num">
                                      <p:cBhvr additive="base">
                                        <p:cTn id="33" dur="500"/>
                                        <p:tgtEl>
                                          <p:spTgt spid="22"/>
                                        </p:tgtEl>
                                        <p:attrNameLst>
                                          <p:attrName>ppt_y</p:attrName>
                                        </p:attrNameLst>
                                      </p:cBhvr>
                                      <p:tavLst>
                                        <p:tav tm="0">
                                          <p:val>
                                            <p:strVal val="ppt_y"/>
                                          </p:val>
                                        </p:tav>
                                        <p:tav tm="100000">
                                          <p:val>
                                            <p:strVal val="1+ppt_h/2"/>
                                          </p:val>
                                        </p:tav>
                                      </p:tavLst>
                                    </p:anim>
                                    <p:set>
                                      <p:cBhvr>
                                        <p:cTn id="34" dur="1" fill="hold">
                                          <p:stCondLst>
                                            <p:cond delay="499"/>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3" cstate="print">
            <a:extLst>
              <a:ext uri="{28A0092B-C50C-407E-A947-70E740481C1C}">
                <a14:useLocalDpi xmlns:a14="http://schemas.microsoft.com/office/drawing/2010/main" val="0"/>
              </a:ext>
            </a:extLst>
          </a:blip>
          <a:srcRect l="29702" t="31191" r="48631" b="31348"/>
          <a:stretch/>
        </p:blipFill>
        <p:spPr>
          <a:xfrm rot="5400000">
            <a:off x="1605280" y="1195071"/>
            <a:ext cx="1189964" cy="1543025"/>
          </a:xfrm>
          <a:effectLst>
            <a:outerShdw blurRad="50800" dist="38100" dir="5400000" algn="t" rotWithShape="0">
              <a:prstClr val="black">
                <a:alpha val="40000"/>
              </a:prstClr>
            </a:outerShdw>
          </a:effectLst>
        </p:spPr>
      </p:pic>
      <p:grpSp>
        <p:nvGrpSpPr>
          <p:cNvPr id="5" name="Group 4"/>
          <p:cNvGrpSpPr/>
          <p:nvPr/>
        </p:nvGrpSpPr>
        <p:grpSpPr>
          <a:xfrm>
            <a:off x="1697678" y="3771901"/>
            <a:ext cx="1216973" cy="2006529"/>
            <a:chOff x="7158512" y="2503063"/>
            <a:chExt cx="1622631" cy="2675372"/>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5079" t="30264" r="46032" b="31852"/>
            <a:stretch/>
          </p:blipFill>
          <p:spPr>
            <a:xfrm rot="5400000">
              <a:off x="7149542" y="2516321"/>
              <a:ext cx="1608573" cy="1582057"/>
            </a:xfrm>
            <a:prstGeom prst="rect">
              <a:avLst/>
            </a:prstGeom>
            <a:effectLst>
              <a:outerShdw blurRad="50800" dist="38100" dir="5400000" algn="t" rotWithShape="0">
                <a:prstClr val="black">
                  <a:alpha val="40000"/>
                </a:prstClr>
              </a:outerShdw>
            </a:effectLst>
          </p:spPr>
        </p:pic>
        <p:sp>
          <p:nvSpPr>
            <p:cNvPr id="7" name="Rectangle 6"/>
            <p:cNvSpPr/>
            <p:nvPr/>
          </p:nvSpPr>
          <p:spPr>
            <a:xfrm>
              <a:off x="7158512" y="4101218"/>
              <a:ext cx="1622631" cy="1077217"/>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Your Money</a:t>
              </a:r>
            </a:p>
          </p:txBody>
        </p:sp>
      </p:grpSp>
      <p:sp>
        <p:nvSpPr>
          <p:cNvPr id="8" name="Rectangle 7"/>
          <p:cNvSpPr/>
          <p:nvPr/>
        </p:nvSpPr>
        <p:spPr>
          <a:xfrm>
            <a:off x="1428750" y="2563938"/>
            <a:ext cx="1543050" cy="807913"/>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Insurance Money</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6179" y="4629150"/>
            <a:ext cx="1870472" cy="70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ight Brace 19"/>
          <p:cNvSpPr/>
          <p:nvPr/>
        </p:nvSpPr>
        <p:spPr>
          <a:xfrm>
            <a:off x="5200651" y="4514850"/>
            <a:ext cx="571499" cy="800100"/>
          </a:xfrm>
          <a:prstGeom prst="rightBrace">
            <a:avLst>
              <a:gd name="adj1" fmla="val 8333"/>
              <a:gd name="adj2" fmla="val 51361"/>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25" name="Straight Arrow Connector 24"/>
          <p:cNvCxnSpPr/>
          <p:nvPr/>
        </p:nvCxnSpPr>
        <p:spPr>
          <a:xfrm>
            <a:off x="5200650" y="4000500"/>
            <a:ext cx="74295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114924" y="3257550"/>
            <a:ext cx="74295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000750" y="3790520"/>
            <a:ext cx="1771650" cy="438582"/>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Coinsurance</a:t>
            </a:r>
          </a:p>
        </p:txBody>
      </p:sp>
      <p:sp>
        <p:nvSpPr>
          <p:cNvPr id="31" name="Rectangle 30"/>
          <p:cNvSpPr/>
          <p:nvPr/>
        </p:nvSpPr>
        <p:spPr>
          <a:xfrm>
            <a:off x="5886450" y="3038260"/>
            <a:ext cx="1771650" cy="438582"/>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Coinsurance</a:t>
            </a:r>
          </a:p>
        </p:txBody>
      </p:sp>
      <p:grpSp>
        <p:nvGrpSpPr>
          <p:cNvPr id="2" name="Group 1"/>
          <p:cNvGrpSpPr/>
          <p:nvPr/>
        </p:nvGrpSpPr>
        <p:grpSpPr>
          <a:xfrm>
            <a:off x="3200400" y="1543051"/>
            <a:ext cx="1858739" cy="4150013"/>
            <a:chOff x="3177287" y="410249"/>
            <a:chExt cx="2478318" cy="5533351"/>
          </a:xfrm>
        </p:grpSpPr>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3926" t="24753" r="4699" b="20678"/>
            <a:stretch/>
          </p:blipFill>
          <p:spPr>
            <a:xfrm rot="5400000">
              <a:off x="1649770" y="1937766"/>
              <a:ext cx="5533351" cy="2478318"/>
            </a:xfrm>
            <a:prstGeom prst="rect">
              <a:avLst/>
            </a:prstGeom>
            <a:effectLst>
              <a:outerShdw blurRad="63500" sx="102000" sy="102000" algn="ctr" rotWithShape="0">
                <a:prstClr val="black">
                  <a:alpha val="40000"/>
                </a:prstClr>
              </a:outerShdw>
            </a:effectLst>
          </p:spPr>
        </p:pic>
        <p:sp>
          <p:nvSpPr>
            <p:cNvPr id="16" name="Rectangle 15"/>
            <p:cNvSpPr/>
            <p:nvPr/>
          </p:nvSpPr>
          <p:spPr>
            <a:xfrm>
              <a:off x="3596060" y="2152472"/>
              <a:ext cx="1622632" cy="1323439"/>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grpSp>
    </p:spTree>
    <p:extLst>
      <p:ext uri="{BB962C8B-B14F-4D97-AF65-F5344CB8AC3E}">
        <p14:creationId xmlns:p14="http://schemas.microsoft.com/office/powerpoint/2010/main" val="4125934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4599"/>
            <a:ext cx="7772400" cy="1143000"/>
          </a:xfrm>
        </p:spPr>
        <p:txBody>
          <a:bodyPr/>
          <a:lstStyle/>
          <a:p>
            <a:r>
              <a:rPr lang="en-US" dirty="0"/>
              <a:t>Getting familiar with Insurance Cards</a:t>
            </a:r>
          </a:p>
        </p:txBody>
      </p:sp>
      <p:sp>
        <p:nvSpPr>
          <p:cNvPr id="4" name="Content Placeholder 3"/>
          <p:cNvSpPr>
            <a:spLocks noGrp="1"/>
          </p:cNvSpPr>
          <p:nvPr>
            <p:ph sz="quarter" idx="1"/>
          </p:nvPr>
        </p:nvSpPr>
        <p:spPr/>
        <p:txBody>
          <a:bodyPr/>
          <a:lstStyle/>
          <a:p>
            <a:endParaRPr lang="en-US" dirty="0"/>
          </a:p>
          <a:p>
            <a:endParaRPr lang="en-US" dirty="0"/>
          </a:p>
        </p:txBody>
      </p:sp>
      <p:sp>
        <p:nvSpPr>
          <p:cNvPr id="6" name="TextBox 5"/>
          <p:cNvSpPr txBox="1"/>
          <p:nvPr/>
        </p:nvSpPr>
        <p:spPr>
          <a:xfrm>
            <a:off x="786936" y="3741445"/>
            <a:ext cx="2343150" cy="3323987"/>
          </a:xfrm>
          <a:prstGeom prst="rect">
            <a:avLst/>
          </a:prstGeom>
          <a:noFill/>
        </p:spPr>
        <p:txBody>
          <a:bodyPr wrap="square" rtlCol="0">
            <a:spAutoFit/>
          </a:bodyPr>
          <a:lstStyle/>
          <a:p>
            <a:r>
              <a:rPr lang="en-US" sz="2100" b="1" dirty="0">
                <a:solidFill>
                  <a:schemeClr val="tx2"/>
                </a:solidFill>
              </a:rPr>
              <a:t>Key terms</a:t>
            </a:r>
            <a:r>
              <a:rPr lang="en-US" sz="2100" dirty="0">
                <a:solidFill>
                  <a:schemeClr val="tx2"/>
                </a:solidFill>
              </a:rPr>
              <a:t> </a:t>
            </a:r>
          </a:p>
          <a:p>
            <a:r>
              <a:rPr lang="en-US" sz="2100" dirty="0">
                <a:solidFill>
                  <a:schemeClr val="tx2"/>
                </a:solidFill>
              </a:rPr>
              <a:t>1) Member Name</a:t>
            </a:r>
          </a:p>
          <a:p>
            <a:r>
              <a:rPr lang="en-US" sz="2100" dirty="0">
                <a:solidFill>
                  <a:schemeClr val="tx2"/>
                </a:solidFill>
              </a:rPr>
              <a:t>2) Member Number</a:t>
            </a:r>
          </a:p>
          <a:p>
            <a:r>
              <a:rPr lang="en-US" sz="2100" dirty="0">
                <a:solidFill>
                  <a:schemeClr val="tx2"/>
                </a:solidFill>
              </a:rPr>
              <a:t>3) Group Number</a:t>
            </a:r>
          </a:p>
          <a:p>
            <a:r>
              <a:rPr lang="en-US" sz="2100" dirty="0">
                <a:solidFill>
                  <a:schemeClr val="tx2"/>
                </a:solidFill>
              </a:rPr>
              <a:t>4) Plan Type</a:t>
            </a:r>
          </a:p>
          <a:p>
            <a:r>
              <a:rPr lang="en-US" sz="2100" dirty="0">
                <a:solidFill>
                  <a:schemeClr val="tx2"/>
                </a:solidFill>
              </a:rPr>
              <a:t>5) Copayment</a:t>
            </a:r>
          </a:p>
          <a:p>
            <a:r>
              <a:rPr lang="en-US" sz="2100" dirty="0">
                <a:solidFill>
                  <a:schemeClr val="tx2"/>
                </a:solidFill>
              </a:rPr>
              <a:t>6) Phone Numbers</a:t>
            </a:r>
          </a:p>
          <a:p>
            <a:pPr defTabSz="171450"/>
            <a:r>
              <a:rPr lang="en-US" sz="2100" dirty="0">
                <a:solidFill>
                  <a:schemeClr val="tx2"/>
                </a:solidFill>
              </a:rPr>
              <a:t>7) Prescription 				  Copayment</a:t>
            </a:r>
          </a:p>
          <a:p>
            <a:pPr algn="ctr"/>
            <a:endParaRPr lang="en-US" sz="2100"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40" y="1153881"/>
            <a:ext cx="3787968" cy="2492084"/>
          </a:xfrm>
          <a:prstGeom prst="roundRect">
            <a:avLst>
              <a:gd name="adj" fmla="val 8594"/>
            </a:avLst>
          </a:prstGeom>
          <a:solidFill>
            <a:srgbClr val="FFFFFF">
              <a:shade val="85000"/>
            </a:srgbClr>
          </a:solidFill>
          <a:ln>
            <a:noFill/>
          </a:ln>
          <a:effectLst>
            <a:outerShdw dist="35921" dir="2700000" algn="ctr" rotWithShape="0">
              <a:schemeClr val="bg2"/>
            </a:outerShdw>
          </a:effectLs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1255" y="2440325"/>
            <a:ext cx="4762745" cy="4102311"/>
          </a:xfrm>
          <a:prstGeom prst="rect">
            <a:avLst/>
          </a:prstGeom>
        </p:spPr>
      </p:pic>
    </p:spTree>
    <p:extLst>
      <p:ext uri="{BB962C8B-B14F-4D97-AF65-F5344CB8AC3E}">
        <p14:creationId xmlns:p14="http://schemas.microsoft.com/office/powerpoint/2010/main" val="964962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Giving reminders on when to use that card!</a:t>
            </a:r>
          </a:p>
        </p:txBody>
      </p:sp>
      <p:sp>
        <p:nvSpPr>
          <p:cNvPr id="3" name="Content Placeholder 2"/>
          <p:cNvSpPr>
            <a:spLocks noGrp="1"/>
          </p:cNvSpPr>
          <p:nvPr>
            <p:ph sz="quarter" idx="1"/>
          </p:nvPr>
        </p:nvSpPr>
        <p:spPr>
          <a:xfrm>
            <a:off x="590843" y="1547446"/>
            <a:ext cx="8095957" cy="3988484"/>
          </a:xfrm>
        </p:spPr>
        <p:txBody>
          <a:bodyPr>
            <a:normAutofit/>
          </a:bodyPr>
          <a:lstStyle/>
          <a:p>
            <a:r>
              <a:rPr lang="en-US" sz="2400" dirty="0">
                <a:solidFill>
                  <a:schemeClr val="tx2"/>
                </a:solidFill>
              </a:rPr>
              <a:t>When making an appointment for medical, dental, vision, or mental health services </a:t>
            </a:r>
          </a:p>
          <a:p>
            <a:r>
              <a:rPr lang="en-US" sz="2400" dirty="0">
                <a:solidFill>
                  <a:schemeClr val="tx2"/>
                </a:solidFill>
              </a:rPr>
              <a:t>When signing in at the provider’s office</a:t>
            </a:r>
          </a:p>
          <a:p>
            <a:r>
              <a:rPr lang="en-US" sz="2400" dirty="0">
                <a:solidFill>
                  <a:schemeClr val="tx2"/>
                </a:solidFill>
              </a:rPr>
              <a:t>In the exam room </a:t>
            </a:r>
          </a:p>
          <a:p>
            <a:r>
              <a:rPr lang="en-US" sz="2400" dirty="0">
                <a:solidFill>
                  <a:schemeClr val="tx2"/>
                </a:solidFill>
              </a:rPr>
              <a:t>At the pharmacy </a:t>
            </a:r>
          </a:p>
          <a:p>
            <a:r>
              <a:rPr lang="en-US" sz="2400" dirty="0">
                <a:solidFill>
                  <a:schemeClr val="tx2"/>
                </a:solidFill>
              </a:rPr>
              <a:t>When using an ambulance or emergency services</a:t>
            </a:r>
          </a:p>
          <a:p>
            <a:r>
              <a:rPr lang="en-US" sz="2400" dirty="0">
                <a:solidFill>
                  <a:schemeClr val="tx2"/>
                </a:solidFill>
              </a:rPr>
              <a:t>When you have a question about coverage, call the member services number</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767" y="4594126"/>
            <a:ext cx="1399784" cy="131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2160" y="4589047"/>
            <a:ext cx="1396068" cy="1302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0726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CHWs can coach on how to choose Health Insurance</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1" y="3143250"/>
            <a:ext cx="1702191" cy="150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1088" y="3143250"/>
            <a:ext cx="1679713" cy="150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268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62196" y="1172065"/>
            <a:ext cx="6143384" cy="4192136"/>
          </a:xfrm>
          <a:prstGeom prst="rect">
            <a:avLst/>
          </a:prstGeom>
        </p:spPr>
      </p:pic>
      <p:sp>
        <p:nvSpPr>
          <p:cNvPr id="5" name="TextBox 4"/>
          <p:cNvSpPr txBox="1"/>
          <p:nvPr/>
        </p:nvSpPr>
        <p:spPr>
          <a:xfrm>
            <a:off x="1209676" y="5638521"/>
            <a:ext cx="6448424" cy="253916"/>
          </a:xfrm>
          <a:prstGeom prst="rect">
            <a:avLst/>
          </a:prstGeom>
          <a:noFill/>
        </p:spPr>
        <p:txBody>
          <a:bodyPr wrap="square" rtlCol="0">
            <a:spAutoFit/>
          </a:bodyPr>
          <a:lstStyle/>
          <a:p>
            <a:r>
              <a:rPr lang="en-US" sz="1050" dirty="0"/>
              <a:t>Source: Quincy, L. (2017). How can we make insurance shopping better for consumers? KVH Annual Conference.</a:t>
            </a:r>
          </a:p>
        </p:txBody>
      </p:sp>
    </p:spTree>
    <p:extLst>
      <p:ext uri="{BB962C8B-B14F-4D97-AF65-F5344CB8AC3E}">
        <p14:creationId xmlns:p14="http://schemas.microsoft.com/office/powerpoint/2010/main" val="65243935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 the word about open enrollments</a:t>
            </a:r>
          </a:p>
        </p:txBody>
      </p:sp>
      <p:pic>
        <p:nvPicPr>
          <p:cNvPr id="5" name="Content Placeholder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914400" y="1920478"/>
            <a:ext cx="7328758" cy="3828812"/>
          </a:xfrm>
        </p:spPr>
      </p:pic>
    </p:spTree>
    <p:extLst>
      <p:ext uri="{BB962C8B-B14F-4D97-AF65-F5344CB8AC3E}">
        <p14:creationId xmlns:p14="http://schemas.microsoft.com/office/powerpoint/2010/main" val="168407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0882" t="57544" r="44853" b="11068"/>
          <a:stretch/>
        </p:blipFill>
        <p:spPr>
          <a:xfrm>
            <a:off x="6696757" y="4614550"/>
            <a:ext cx="2020523" cy="1394222"/>
          </a:xfrm>
          <a:prstGeom prst="rect">
            <a:avLst/>
          </a:prstGeom>
        </p:spPr>
      </p:pic>
      <p:sp>
        <p:nvSpPr>
          <p:cNvPr id="2" name="Content Placeholder 1"/>
          <p:cNvSpPr>
            <a:spLocks noGrp="1"/>
          </p:cNvSpPr>
          <p:nvPr>
            <p:ph idx="1"/>
          </p:nvPr>
        </p:nvSpPr>
        <p:spPr>
          <a:xfrm>
            <a:off x="458526" y="2326254"/>
            <a:ext cx="5799482" cy="3411607"/>
          </a:xfrm>
        </p:spPr>
        <p:txBody>
          <a:bodyPr/>
          <a:lstStyle/>
          <a:p>
            <a:r>
              <a:rPr lang="en-US" sz="2400" dirty="0">
                <a:solidFill>
                  <a:schemeClr val="tx2"/>
                </a:solidFill>
              </a:rPr>
              <a:t>Insurance is complicated, but there are people who can help you find the insurance that’s right for you. </a:t>
            </a:r>
          </a:p>
          <a:p>
            <a:r>
              <a:rPr lang="en-US" sz="2400" dirty="0">
                <a:solidFill>
                  <a:schemeClr val="tx2"/>
                </a:solidFill>
              </a:rPr>
              <a:t>They can help you find out if you are eligible for Medicaid and help you apply. </a:t>
            </a:r>
          </a:p>
          <a:p>
            <a:r>
              <a:rPr lang="en-US" sz="2400" dirty="0">
                <a:solidFill>
                  <a:schemeClr val="tx2"/>
                </a:solidFill>
              </a:rPr>
              <a:t>They can also help you understand other health insurance options and help as you apply for a plan. </a:t>
            </a:r>
          </a:p>
          <a:p>
            <a:endParaRPr lang="en-US" dirty="0"/>
          </a:p>
          <a:p>
            <a:endParaRPr lang="en-US" dirty="0"/>
          </a:p>
        </p:txBody>
      </p:sp>
      <p:sp>
        <p:nvSpPr>
          <p:cNvPr id="3" name="Title 2"/>
          <p:cNvSpPr>
            <a:spLocks noGrp="1"/>
          </p:cNvSpPr>
          <p:nvPr>
            <p:ph type="title"/>
          </p:nvPr>
        </p:nvSpPr>
        <p:spPr>
          <a:xfrm>
            <a:off x="673453" y="932032"/>
            <a:ext cx="6023302" cy="1015559"/>
          </a:xfrm>
        </p:spPr>
        <p:txBody>
          <a:bodyPr>
            <a:noAutofit/>
          </a:bodyPr>
          <a:lstStyle/>
          <a:p>
            <a:r>
              <a:rPr lang="en-US" dirty="0"/>
              <a:t>Linking to Health Insurance Expertise</a:t>
            </a:r>
          </a:p>
        </p:txBody>
      </p:sp>
      <p:sp>
        <p:nvSpPr>
          <p:cNvPr id="5" name="TextBox 4"/>
          <p:cNvSpPr txBox="1"/>
          <p:nvPr/>
        </p:nvSpPr>
        <p:spPr>
          <a:xfrm>
            <a:off x="6696756" y="1290563"/>
            <a:ext cx="2020523" cy="3323987"/>
          </a:xfrm>
          <a:prstGeom prst="rect">
            <a:avLst/>
          </a:prstGeom>
          <a:solidFill>
            <a:schemeClr val="bg2"/>
          </a:solidFill>
        </p:spPr>
        <p:txBody>
          <a:bodyPr wrap="square" rtlCol="0">
            <a:spAutoFit/>
          </a:bodyPr>
          <a:lstStyle/>
          <a:p>
            <a:pPr marL="342900" indent="-342900">
              <a:buClr>
                <a:schemeClr val="accent1"/>
              </a:buClr>
              <a:buFont typeface="Wingdings" panose="05000000000000000000" pitchFamily="2" charset="2"/>
              <a:buChar char="Ø"/>
            </a:pPr>
            <a:r>
              <a:rPr lang="en-US" sz="2100" dirty="0">
                <a:solidFill>
                  <a:schemeClr val="tx2"/>
                </a:solidFill>
              </a:rPr>
              <a:t>Application Assisters</a:t>
            </a:r>
          </a:p>
          <a:p>
            <a:pPr marL="342900" indent="-342900">
              <a:buClr>
                <a:schemeClr val="accent1"/>
              </a:buClr>
              <a:buFont typeface="Wingdings" panose="05000000000000000000" pitchFamily="2" charset="2"/>
              <a:buChar char="Ø"/>
            </a:pPr>
            <a:r>
              <a:rPr lang="en-US" sz="2100" dirty="0">
                <a:solidFill>
                  <a:schemeClr val="tx2"/>
                </a:solidFill>
              </a:rPr>
              <a:t>Department for Community Based Services (DCBS)</a:t>
            </a:r>
          </a:p>
          <a:p>
            <a:pPr marL="342900" indent="-342900">
              <a:buClr>
                <a:schemeClr val="accent1"/>
              </a:buClr>
              <a:buFont typeface="Wingdings" panose="05000000000000000000" pitchFamily="2" charset="2"/>
              <a:buChar char="Ø"/>
            </a:pPr>
            <a:r>
              <a:rPr lang="en-US" sz="2100" dirty="0">
                <a:solidFill>
                  <a:schemeClr val="tx2"/>
                </a:solidFill>
              </a:rPr>
              <a:t>Human Resources</a:t>
            </a:r>
          </a:p>
          <a:p>
            <a:pPr marL="342900" indent="-342900">
              <a:buClr>
                <a:schemeClr val="accent1"/>
              </a:buClr>
              <a:buFont typeface="Wingdings" panose="05000000000000000000" pitchFamily="2" charset="2"/>
              <a:buChar char="Ø"/>
            </a:pPr>
            <a:r>
              <a:rPr lang="en-US" sz="2100" dirty="0">
                <a:solidFill>
                  <a:schemeClr val="tx2"/>
                </a:solidFill>
              </a:rPr>
              <a:t>SHIP contacts</a:t>
            </a:r>
          </a:p>
        </p:txBody>
      </p:sp>
    </p:spTree>
    <p:extLst>
      <p:ext uri="{BB962C8B-B14F-4D97-AF65-F5344CB8AC3E}">
        <p14:creationId xmlns:p14="http://schemas.microsoft.com/office/powerpoint/2010/main" val="1993418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9658" y="4000392"/>
            <a:ext cx="5600700" cy="804066"/>
          </a:xfrm>
          <a:prstGeom prst="rect">
            <a:avLst/>
          </a:prstGeom>
        </p:spPr>
        <p:txBody>
          <a:bodyPr wrap="square">
            <a:spAutoFit/>
          </a:bodyPr>
          <a:lstStyle/>
          <a:p>
            <a:pPr algn="ctr">
              <a:spcAft>
                <a:spcPts val="900"/>
              </a:spcAft>
            </a:pPr>
            <a:r>
              <a:rPr lang="en-US" sz="3200" b="1" dirty="0">
                <a:solidFill>
                  <a:srgbClr val="696464"/>
                </a:solidFill>
                <a:latin typeface="Franklin Gothic Book"/>
              </a:rPr>
              <a:t>What is “Obamacare” anyway?</a:t>
            </a:r>
          </a:p>
          <a:p>
            <a:r>
              <a:rPr lang="en-US" sz="675" dirty="0">
                <a:solidFill>
                  <a:prstClr val="black"/>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3148" y="677536"/>
            <a:ext cx="1270444" cy="599535"/>
          </a:xfrm>
          <a:prstGeom prst="rect">
            <a:avLst/>
          </a:prstGeom>
        </p:spPr>
      </p:pic>
      <p:pic>
        <p:nvPicPr>
          <p:cNvPr id="1027" name="Picture 3" descr="C:\Users\eaedghill\AppData\Local\Microsoft\Windows\Temporary Internet Files\Content.IE5\1CLMRO8X\MC90023442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6864" y="2079295"/>
            <a:ext cx="1387239" cy="13736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eaedghill\AppData\Local\Microsoft\Windows\Temporary Internet Files\Content.IE5\SYMTLJZ1\MC90037010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8399" y="1953874"/>
            <a:ext cx="965193" cy="145756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eaedghill\AppData\Local\Microsoft\Windows\Temporary Internet Files\Content.IE5\Q43C7CPT\MC90028647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67805" y="2359990"/>
            <a:ext cx="1580686" cy="11378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76793" y="1176173"/>
            <a:ext cx="2118360" cy="830997"/>
          </a:xfrm>
          <a:prstGeom prst="rect">
            <a:avLst/>
          </a:prstGeom>
          <a:noFill/>
        </p:spPr>
        <p:txBody>
          <a:bodyPr wrap="square" rtlCol="0">
            <a:spAutoFit/>
          </a:bodyPr>
          <a:lstStyle/>
          <a:p>
            <a:r>
              <a:rPr lang="en-US" sz="1575" b="1" dirty="0">
                <a:solidFill>
                  <a:prstClr val="black"/>
                </a:solidFill>
                <a:latin typeface="Arial" panose="020B0604020202020204" pitchFamily="34" charset="0"/>
                <a:cs typeface="Arial" panose="020B0604020202020204" pitchFamily="34" charset="0"/>
              </a:rPr>
              <a:t>“</a:t>
            </a:r>
            <a:r>
              <a:rPr lang="en-US" sz="2400" b="1" dirty="0">
                <a:solidFill>
                  <a:prstClr val="black"/>
                </a:solidFill>
                <a:latin typeface="Arial" panose="020B0604020202020204" pitchFamily="34" charset="0"/>
                <a:cs typeface="Arial" panose="020B0604020202020204" pitchFamily="34" charset="0"/>
              </a:rPr>
              <a:t>Repeal and Replace!”</a:t>
            </a: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3347" y="1023162"/>
            <a:ext cx="1837964" cy="739091"/>
          </a:xfrm>
          <a:prstGeom prst="rect">
            <a:avLst/>
          </a:prstGeom>
        </p:spPr>
      </p:pic>
      <p:sp>
        <p:nvSpPr>
          <p:cNvPr id="8" name="TextBox 7"/>
          <p:cNvSpPr txBox="1"/>
          <p:nvPr/>
        </p:nvSpPr>
        <p:spPr>
          <a:xfrm>
            <a:off x="4054952" y="332457"/>
            <a:ext cx="920694" cy="461665"/>
          </a:xfrm>
          <a:prstGeom prst="rect">
            <a:avLst/>
          </a:prstGeom>
          <a:noFill/>
        </p:spPr>
        <p:txBody>
          <a:bodyPr wrap="square" rtlCol="0">
            <a:spAutoFit/>
          </a:bodyPr>
          <a:lstStyle/>
          <a:p>
            <a:r>
              <a:rPr lang="en-US" sz="2400" b="1" dirty="0">
                <a:solidFill>
                  <a:srgbClr val="9B2D1F"/>
                </a:solidFill>
                <a:latin typeface="Arial" panose="020B0604020202020204" pitchFamily="34" charset="0"/>
                <a:cs typeface="Arial" panose="020B0604020202020204" pitchFamily="34" charset="0"/>
              </a:rPr>
              <a:t>ACA</a:t>
            </a:r>
          </a:p>
        </p:txBody>
      </p:sp>
      <p:pic>
        <p:nvPicPr>
          <p:cNvPr id="6" name="Picture 5"/>
          <p:cNvPicPr>
            <a:picLocks noChangeAspect="1"/>
          </p:cNvPicPr>
          <p:nvPr/>
        </p:nvPicPr>
        <p:blipFill>
          <a:blip r:embed="rId8"/>
          <a:stretch>
            <a:fillRect/>
          </a:stretch>
        </p:blipFill>
        <p:spPr>
          <a:xfrm>
            <a:off x="5893412" y="350155"/>
            <a:ext cx="2495695" cy="654762"/>
          </a:xfrm>
          <a:prstGeom prst="rect">
            <a:avLst/>
          </a:prstGeom>
        </p:spPr>
      </p:pic>
      <p:sp>
        <p:nvSpPr>
          <p:cNvPr id="5" name="TextBox 4"/>
          <p:cNvSpPr txBox="1"/>
          <p:nvPr/>
        </p:nvSpPr>
        <p:spPr>
          <a:xfrm>
            <a:off x="156067" y="4861420"/>
            <a:ext cx="7274560" cy="584775"/>
          </a:xfrm>
          <a:prstGeom prst="rect">
            <a:avLst/>
          </a:prstGeom>
          <a:noFill/>
        </p:spPr>
        <p:txBody>
          <a:bodyPr wrap="square" rtlCol="0">
            <a:spAutoFit/>
          </a:bodyPr>
          <a:lstStyle/>
          <a:p>
            <a:pPr algn="ctr">
              <a:spcAft>
                <a:spcPts val="900"/>
              </a:spcAft>
            </a:pPr>
            <a:r>
              <a:rPr lang="en-US" sz="3200" b="1" dirty="0">
                <a:solidFill>
                  <a:schemeClr val="tx1">
                    <a:lumMod val="65000"/>
                    <a:lumOff val="35000"/>
                  </a:schemeClr>
                </a:solidFill>
                <a:latin typeface="Perpetua" panose="02020502060401020303" pitchFamily="18" charset="0"/>
              </a:rPr>
              <a:t>I don’t have Medicaid; I have Passport!</a:t>
            </a:r>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9986" y="151191"/>
            <a:ext cx="1945493" cy="810622"/>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6131" y="1316994"/>
            <a:ext cx="1979333" cy="727696"/>
          </a:xfrm>
          <a:prstGeom prst="rect">
            <a:avLst/>
          </a:prstGeom>
        </p:spPr>
      </p:pic>
      <p:sp>
        <p:nvSpPr>
          <p:cNvPr id="14" name="Rectangle 13"/>
          <p:cNvSpPr/>
          <p:nvPr/>
        </p:nvSpPr>
        <p:spPr>
          <a:xfrm>
            <a:off x="1176093" y="5732726"/>
            <a:ext cx="5600700" cy="804066"/>
          </a:xfrm>
          <a:prstGeom prst="rect">
            <a:avLst/>
          </a:prstGeom>
        </p:spPr>
        <p:txBody>
          <a:bodyPr wrap="square">
            <a:spAutoFit/>
          </a:bodyPr>
          <a:lstStyle/>
          <a:p>
            <a:pPr algn="ctr">
              <a:spcAft>
                <a:spcPts val="900"/>
              </a:spcAft>
            </a:pPr>
            <a:r>
              <a:rPr lang="en-US" sz="3200" b="1" dirty="0">
                <a:solidFill>
                  <a:srgbClr val="696464"/>
                </a:solidFill>
                <a:latin typeface="Franklin Gothic Book"/>
              </a:rPr>
              <a:t>Is the </a:t>
            </a:r>
            <a:r>
              <a:rPr lang="en-US" sz="3200" b="1" dirty="0" err="1">
                <a:solidFill>
                  <a:srgbClr val="696464"/>
                </a:solidFill>
                <a:latin typeface="Franklin Gothic Book"/>
              </a:rPr>
              <a:t>Markplace</a:t>
            </a:r>
            <a:r>
              <a:rPr lang="en-US" sz="3200" b="1" dirty="0">
                <a:solidFill>
                  <a:srgbClr val="696464"/>
                </a:solidFill>
                <a:latin typeface="Franklin Gothic Book"/>
              </a:rPr>
              <a:t> still there?</a:t>
            </a:r>
          </a:p>
          <a:p>
            <a:r>
              <a:rPr lang="en-US" sz="675" dirty="0">
                <a:solidFill>
                  <a:prstClr val="black"/>
                </a:solidFill>
              </a:rPr>
              <a:t> </a:t>
            </a:r>
          </a:p>
        </p:txBody>
      </p:sp>
    </p:spTree>
    <p:extLst>
      <p:ext uri="{BB962C8B-B14F-4D97-AF65-F5344CB8AC3E}">
        <p14:creationId xmlns:p14="http://schemas.microsoft.com/office/powerpoint/2010/main" val="773399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3"/>
          <a:stretch>
            <a:fillRect/>
          </a:stretch>
        </p:blipFill>
        <p:spPr>
          <a:xfrm rot="5400000">
            <a:off x="-1158400" y="2107313"/>
            <a:ext cx="6510019" cy="2795407"/>
          </a:xfrm>
          <a:prstGeom prst="rect">
            <a:avLst/>
          </a:prstGeom>
        </p:spPr>
      </p:pic>
      <p:pic>
        <p:nvPicPr>
          <p:cNvPr id="6" name="Picture 5"/>
          <p:cNvPicPr>
            <a:picLocks noChangeAspect="1"/>
          </p:cNvPicPr>
          <p:nvPr/>
        </p:nvPicPr>
        <p:blipFill>
          <a:blip r:embed="rId4"/>
          <a:stretch>
            <a:fillRect/>
          </a:stretch>
        </p:blipFill>
        <p:spPr>
          <a:xfrm rot="5400000">
            <a:off x="2534221" y="2230645"/>
            <a:ext cx="7891782" cy="4126455"/>
          </a:xfrm>
          <a:prstGeom prst="rect">
            <a:avLst/>
          </a:prstGeom>
        </p:spPr>
      </p:pic>
    </p:spTree>
    <p:extLst>
      <p:ext uri="{BB962C8B-B14F-4D97-AF65-F5344CB8AC3E}">
        <p14:creationId xmlns:p14="http://schemas.microsoft.com/office/powerpoint/2010/main" val="2978211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points for consideration</a:t>
            </a:r>
          </a:p>
        </p:txBody>
      </p:sp>
      <p:sp>
        <p:nvSpPr>
          <p:cNvPr id="3" name="Content Placeholder 2"/>
          <p:cNvSpPr>
            <a:spLocks noGrp="1"/>
          </p:cNvSpPr>
          <p:nvPr>
            <p:ph sz="quarter" idx="1"/>
          </p:nvPr>
        </p:nvSpPr>
        <p:spPr/>
        <p:txBody>
          <a:bodyPr>
            <a:normAutofit/>
          </a:bodyPr>
          <a:lstStyle/>
          <a:p>
            <a:pPr>
              <a:spcAft>
                <a:spcPts val="600"/>
              </a:spcAft>
            </a:pPr>
            <a:r>
              <a:rPr lang="en-US" sz="2400" dirty="0">
                <a:solidFill>
                  <a:schemeClr val="tx2"/>
                </a:solidFill>
              </a:rPr>
              <a:t>Provider Network – does the plan include the provider and specialists you already see?</a:t>
            </a:r>
          </a:p>
          <a:p>
            <a:pPr>
              <a:spcAft>
                <a:spcPts val="600"/>
              </a:spcAft>
            </a:pPr>
            <a:r>
              <a:rPr lang="en-US" sz="2400" dirty="0">
                <a:solidFill>
                  <a:schemeClr val="tx2"/>
                </a:solidFill>
              </a:rPr>
              <a:t>Covered Services – does the plan cover the services you need?  If there are copays for these services, would they be affordable to you?</a:t>
            </a:r>
          </a:p>
          <a:p>
            <a:pPr>
              <a:spcAft>
                <a:spcPts val="600"/>
              </a:spcAft>
            </a:pPr>
            <a:r>
              <a:rPr lang="en-US" sz="2400" dirty="0">
                <a:solidFill>
                  <a:schemeClr val="tx2"/>
                </a:solidFill>
              </a:rPr>
              <a:t>Medications – does the plan’s formulary list include the drugs that you use and need?  If there are copays for these medications, would they be affordable to you?</a:t>
            </a:r>
          </a:p>
          <a:p>
            <a:pPr>
              <a:spcAft>
                <a:spcPts val="600"/>
              </a:spcAft>
            </a:pPr>
            <a:r>
              <a:rPr lang="en-US" sz="2400" dirty="0">
                <a:solidFill>
                  <a:schemeClr val="tx2"/>
                </a:solidFill>
              </a:rPr>
              <a:t>For Medicaid MCOs, are there incentives that would be helpful to you?</a:t>
            </a:r>
          </a:p>
          <a:p>
            <a:endParaRPr lang="en-US" sz="2400" dirty="0"/>
          </a:p>
        </p:txBody>
      </p:sp>
    </p:spTree>
    <p:extLst>
      <p:ext uri="{BB962C8B-B14F-4D97-AF65-F5344CB8AC3E}">
        <p14:creationId xmlns:p14="http://schemas.microsoft.com/office/powerpoint/2010/main" val="1475307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688" y="2043841"/>
            <a:ext cx="5962712" cy="2817128"/>
          </a:xfrm>
          <a:prstGeom prst="rect">
            <a:avLst/>
          </a:prstGeom>
        </p:spPr>
      </p:pic>
      <p:sp>
        <p:nvSpPr>
          <p:cNvPr id="3" name="Content Placeholder 2"/>
          <p:cNvSpPr>
            <a:spLocks noGrp="1"/>
          </p:cNvSpPr>
          <p:nvPr>
            <p:ph sz="quarter" idx="1"/>
          </p:nvPr>
        </p:nvSpPr>
        <p:spPr>
          <a:xfrm>
            <a:off x="441960" y="5442751"/>
            <a:ext cx="7940040" cy="557999"/>
          </a:xfrm>
        </p:spPr>
        <p:txBody>
          <a:bodyPr>
            <a:normAutofit fontScale="92500" lnSpcReduction="20000"/>
          </a:bodyPr>
          <a:lstStyle/>
          <a:p>
            <a:pPr marL="0" indent="0">
              <a:buNone/>
            </a:pPr>
            <a:r>
              <a:rPr lang="en-US" dirty="0">
                <a:solidFill>
                  <a:schemeClr val="tx2"/>
                </a:solidFill>
              </a:rPr>
              <a:t>https://www.cms.gov/About-CMS/Agency-Information/OMH/Downloads/Manage-Your-Healthcare-Costs.pdf</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640" y="1183595"/>
            <a:ext cx="3458760" cy="3968265"/>
          </a:xfrm>
          <a:prstGeom prst="rect">
            <a:avLst/>
          </a:prstGeom>
        </p:spPr>
      </p:pic>
    </p:spTree>
    <p:extLst>
      <p:ext uri="{BB962C8B-B14F-4D97-AF65-F5344CB8AC3E}">
        <p14:creationId xmlns:p14="http://schemas.microsoft.com/office/powerpoint/2010/main" val="1179854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Costs to Consider</a:t>
            </a: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634161" y="1987580"/>
            <a:ext cx="6077279" cy="3455171"/>
          </a:xfrm>
        </p:spPr>
      </p:pic>
      <p:sp>
        <p:nvSpPr>
          <p:cNvPr id="5" name="Content Placeholder 2"/>
          <p:cNvSpPr txBox="1">
            <a:spLocks/>
          </p:cNvSpPr>
          <p:nvPr/>
        </p:nvSpPr>
        <p:spPr>
          <a:xfrm>
            <a:off x="441960" y="5442751"/>
            <a:ext cx="7940040" cy="557999"/>
          </a:xfrm>
          <a:prstGeom prst="rect">
            <a:avLst/>
          </a:prstGeom>
        </p:spPr>
        <p:txBody>
          <a:bodyPr vert="horz">
            <a:normAutofit fontScale="925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1950" dirty="0">
                <a:solidFill>
                  <a:schemeClr val="tx2"/>
                </a:solidFill>
              </a:rPr>
              <a:t>https://www.cms.gov/About-CMS/Agency-Information/OMH/Downloads/Manage-Your-Healthcare-Costs.pdf</a:t>
            </a:r>
          </a:p>
        </p:txBody>
      </p:sp>
    </p:spTree>
    <p:extLst>
      <p:ext uri="{BB962C8B-B14F-4D97-AF65-F5344CB8AC3E}">
        <p14:creationId xmlns:p14="http://schemas.microsoft.com/office/powerpoint/2010/main" val="649345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57" y="653143"/>
            <a:ext cx="7854043" cy="1597140"/>
          </a:xfrm>
        </p:spPr>
        <p:txBody>
          <a:bodyPr>
            <a:normAutofit/>
          </a:bodyPr>
          <a:lstStyle/>
          <a:p>
            <a:r>
              <a:rPr lang="en-US" dirty="0"/>
              <a:t>CHWs can Coach on Using Health Insurance and Keeping Covered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1" y="3143250"/>
            <a:ext cx="1702191" cy="150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1088" y="3143250"/>
            <a:ext cx="1679713" cy="150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9138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Explaining Payment Options</a:t>
            </a: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914400" y="1417638"/>
            <a:ext cx="6922803" cy="3783012"/>
          </a:xfrm>
        </p:spPr>
      </p:pic>
      <p:sp>
        <p:nvSpPr>
          <p:cNvPr id="5" name="Content Placeholder 2"/>
          <p:cNvSpPr txBox="1">
            <a:spLocks/>
          </p:cNvSpPr>
          <p:nvPr/>
        </p:nvSpPr>
        <p:spPr>
          <a:xfrm>
            <a:off x="441960" y="5442751"/>
            <a:ext cx="7940040" cy="557999"/>
          </a:xfrm>
          <a:prstGeom prst="rect">
            <a:avLst/>
          </a:prstGeom>
        </p:spPr>
        <p:txBody>
          <a:bodyPr vert="horz">
            <a:normAutofit fontScale="925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1950" dirty="0">
                <a:solidFill>
                  <a:schemeClr val="tx2"/>
                </a:solidFill>
              </a:rPr>
              <a:t>https://www.cms.gov/About-CMS/Agency-Information/OMH/Downloads/Manage-Your-Healthcare-Costs.pdf</a:t>
            </a:r>
          </a:p>
        </p:txBody>
      </p:sp>
    </p:spTree>
    <p:extLst>
      <p:ext uri="{BB962C8B-B14F-4D97-AF65-F5344CB8AC3E}">
        <p14:creationId xmlns:p14="http://schemas.microsoft.com/office/powerpoint/2010/main" val="815227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Explaining Levels of Care:</a:t>
            </a:r>
            <a:br>
              <a:rPr lang="en-US" dirty="0"/>
            </a:br>
            <a:r>
              <a:rPr lang="en-US" dirty="0"/>
              <a:t>Primary Care vs. Emergency Care</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485900" y="2057401"/>
            <a:ext cx="6172200" cy="366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829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Linking to Vision &amp; Dental Services</a:t>
            </a:r>
          </a:p>
        </p:txBody>
      </p:sp>
      <p:sp>
        <p:nvSpPr>
          <p:cNvPr id="5" name="Content Placeholder 4"/>
          <p:cNvSpPr>
            <a:spLocks noGrp="1"/>
          </p:cNvSpPr>
          <p:nvPr>
            <p:ph sz="quarter" idx="1"/>
          </p:nvPr>
        </p:nvSpPr>
        <p:spPr/>
        <p:txBody>
          <a:bodyPr>
            <a:normAutofit/>
          </a:bodyPr>
          <a:lstStyle/>
          <a:p>
            <a:r>
              <a:rPr lang="en-US" sz="2400" dirty="0">
                <a:solidFill>
                  <a:schemeClr val="tx2"/>
                </a:solidFill>
              </a:rPr>
              <a:t>Keep up with the latest on Medicaid coverage for these services.</a:t>
            </a:r>
          </a:p>
          <a:p>
            <a:r>
              <a:rPr lang="en-US" sz="2400" dirty="0">
                <a:solidFill>
                  <a:schemeClr val="tx2"/>
                </a:solidFill>
              </a:rPr>
              <a:t>Find in-network providers.</a:t>
            </a:r>
          </a:p>
          <a:p>
            <a:r>
              <a:rPr lang="en-US" sz="2400" dirty="0">
                <a:solidFill>
                  <a:schemeClr val="tx2"/>
                </a:solidFill>
              </a:rPr>
              <a:t>Note –children’s benefits may be different than their parents.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4550" y="4000500"/>
            <a:ext cx="2338940" cy="1543050"/>
          </a:xfrm>
          <a:prstGeom prst="rect">
            <a:avLst/>
          </a:prstGeom>
        </p:spPr>
      </p:pic>
      <p:pic>
        <p:nvPicPr>
          <p:cNvPr id="8" name="Picture 21" descr="C:\Documents and Settings\eaedghill\Desktop\Health Access\1-23-2009 1-25-53 PM.png"/>
          <p:cNvPicPr>
            <a:picLocks noChangeAspect="1" noChangeArrowheads="1"/>
          </p:cNvPicPr>
          <p:nvPr/>
        </p:nvPicPr>
        <p:blipFill rotWithShape="1">
          <a:blip r:embed="rId4">
            <a:extLst>
              <a:ext uri="{28A0092B-C50C-407E-A947-70E740481C1C}">
                <a14:useLocalDpi xmlns:a14="http://schemas.microsoft.com/office/drawing/2010/main" val="0"/>
              </a:ext>
            </a:extLst>
          </a:blip>
          <a:srcRect l="57000" t="52632"/>
          <a:stretch/>
        </p:blipFill>
        <p:spPr bwMode="auto">
          <a:xfrm>
            <a:off x="4914900" y="3714750"/>
            <a:ext cx="24574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964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1102178"/>
            <a:ext cx="6057900" cy="642938"/>
          </a:xfrm>
        </p:spPr>
        <p:txBody>
          <a:bodyPr>
            <a:noAutofit/>
          </a:bodyPr>
          <a:lstStyle/>
          <a:p>
            <a:r>
              <a:rPr lang="en-US" dirty="0"/>
              <a:t>Medicaid - Getting the most out of your health insurance coverage now</a:t>
            </a:r>
          </a:p>
        </p:txBody>
      </p:sp>
      <p:sp>
        <p:nvSpPr>
          <p:cNvPr id="9" name="Content Placeholder 2"/>
          <p:cNvSpPr txBox="1">
            <a:spLocks/>
          </p:cNvSpPr>
          <p:nvPr/>
        </p:nvSpPr>
        <p:spPr>
          <a:xfrm>
            <a:off x="1314450" y="2090057"/>
            <a:ext cx="6057900" cy="3567793"/>
          </a:xfrm>
          <a:prstGeom prst="rect">
            <a:avLst/>
          </a:prstGeom>
        </p:spPr>
        <p:txBody>
          <a:bodyPr vert="horz" lIns="51435" tIns="25718" rIns="51435" bIns="25718"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400" dirty="0">
                <a:solidFill>
                  <a:srgbClr val="696464"/>
                </a:solidFill>
              </a:rPr>
              <a:t>Good health is always important.  Take advantage of your health insurance coverage now:</a:t>
            </a:r>
          </a:p>
          <a:p>
            <a:pPr lvl="1">
              <a:spcBef>
                <a:spcPts val="0"/>
              </a:spcBef>
              <a:buClr>
                <a:srgbClr val="D34817"/>
              </a:buClr>
              <a:buFont typeface="Arial" pitchFamily="34" charset="0"/>
              <a:buChar char="•"/>
            </a:pPr>
            <a:r>
              <a:rPr lang="en-US" sz="2400" dirty="0">
                <a:solidFill>
                  <a:srgbClr val="696464"/>
                </a:solidFill>
              </a:rPr>
              <a:t>Schedule Dental and Vision visits</a:t>
            </a:r>
          </a:p>
          <a:p>
            <a:pPr lvl="1">
              <a:spcBef>
                <a:spcPts val="0"/>
              </a:spcBef>
              <a:buClr>
                <a:srgbClr val="D34817"/>
              </a:buClr>
              <a:buFont typeface="Arial" pitchFamily="34" charset="0"/>
              <a:buChar char="•"/>
            </a:pPr>
            <a:r>
              <a:rPr lang="en-US" sz="2400" dirty="0">
                <a:solidFill>
                  <a:srgbClr val="696464"/>
                </a:solidFill>
              </a:rPr>
              <a:t>Schedule a visit with your Primary Care Provider (PCP) for any health concerns,  routine check ups, preventive screenings or lab tests.   You can start earning “My Rewards” dollars now for preventive screenings.</a:t>
            </a:r>
          </a:p>
          <a:p>
            <a:pPr lvl="1">
              <a:spcBef>
                <a:spcPts val="0"/>
              </a:spcBef>
              <a:buClr>
                <a:srgbClr val="D34817"/>
              </a:buClr>
              <a:buFont typeface="Arial" pitchFamily="34" charset="0"/>
              <a:buChar char="•"/>
            </a:pPr>
            <a:r>
              <a:rPr lang="en-US" sz="2400" dirty="0">
                <a:solidFill>
                  <a:srgbClr val="696464"/>
                </a:solidFill>
              </a:rPr>
              <a:t>Referrals to specialists can take a while – start the process now. </a:t>
            </a:r>
          </a:p>
          <a:p>
            <a:pPr marL="0" indent="0">
              <a:buNone/>
            </a:pPr>
            <a:endParaRPr lang="en-US" sz="1463" dirty="0">
              <a:solidFill>
                <a:prstClr val="black"/>
              </a:solidFill>
            </a:endParaRPr>
          </a:p>
        </p:txBody>
      </p:sp>
    </p:spTree>
    <p:extLst>
      <p:ext uri="{BB962C8B-B14F-4D97-AF65-F5344CB8AC3E}">
        <p14:creationId xmlns:p14="http://schemas.microsoft.com/office/powerpoint/2010/main" val="785958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428750"/>
            <a:ext cx="5657850" cy="642938"/>
          </a:xfrm>
        </p:spPr>
        <p:txBody>
          <a:bodyPr>
            <a:noAutofit/>
          </a:bodyPr>
          <a:lstStyle/>
          <a:p>
            <a:r>
              <a:rPr lang="en-US" dirty="0"/>
              <a:t>Medicaid - Getting the most out of your health insurance coverage </a:t>
            </a:r>
          </a:p>
        </p:txBody>
      </p:sp>
      <p:sp>
        <p:nvSpPr>
          <p:cNvPr id="9" name="Content Placeholder 2"/>
          <p:cNvSpPr txBox="1">
            <a:spLocks/>
          </p:cNvSpPr>
          <p:nvPr/>
        </p:nvSpPr>
        <p:spPr>
          <a:xfrm>
            <a:off x="2000250" y="2171700"/>
            <a:ext cx="5494564" cy="3706586"/>
          </a:xfrm>
          <a:prstGeom prst="rect">
            <a:avLst/>
          </a:prstGeom>
        </p:spPr>
        <p:txBody>
          <a:bodyPr vert="horz" lIns="51435" tIns="25718" rIns="51435" bIns="25718"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400" dirty="0">
                <a:solidFill>
                  <a:srgbClr val="696464"/>
                </a:solidFill>
              </a:rPr>
              <a:t>You can earn some benefits, like Dental and Vision, by participating in approved activities.</a:t>
            </a:r>
          </a:p>
          <a:p>
            <a:pPr marL="0" indent="0">
              <a:spcBef>
                <a:spcPts val="900"/>
              </a:spcBef>
              <a:buNone/>
            </a:pPr>
            <a:r>
              <a:rPr lang="en-US" sz="2400" dirty="0">
                <a:solidFill>
                  <a:srgbClr val="696464"/>
                </a:solidFill>
              </a:rPr>
              <a:t>Earn credits with things like:</a:t>
            </a:r>
          </a:p>
          <a:p>
            <a:pPr lvl="1">
              <a:spcBef>
                <a:spcPts val="0"/>
              </a:spcBef>
              <a:buClr>
                <a:srgbClr val="D34817"/>
              </a:buClr>
              <a:buFont typeface="Arial" pitchFamily="34" charset="0"/>
              <a:buChar char="•"/>
            </a:pPr>
            <a:r>
              <a:rPr lang="en-US" sz="2400" dirty="0">
                <a:solidFill>
                  <a:srgbClr val="696464"/>
                </a:solidFill>
              </a:rPr>
              <a:t>Health and Finance classes</a:t>
            </a:r>
          </a:p>
          <a:p>
            <a:pPr lvl="1">
              <a:spcBef>
                <a:spcPts val="0"/>
              </a:spcBef>
              <a:buClr>
                <a:srgbClr val="D34817"/>
              </a:buClr>
              <a:buFont typeface="Arial" pitchFamily="34" charset="0"/>
              <a:buChar char="•"/>
            </a:pPr>
            <a:r>
              <a:rPr lang="en-US" sz="2400" dirty="0">
                <a:solidFill>
                  <a:srgbClr val="696464"/>
                </a:solidFill>
              </a:rPr>
              <a:t>Preventive screenings</a:t>
            </a:r>
          </a:p>
          <a:p>
            <a:pPr lvl="1">
              <a:spcBef>
                <a:spcPts val="0"/>
              </a:spcBef>
              <a:buClr>
                <a:srgbClr val="D34817"/>
              </a:buClr>
              <a:buFont typeface="Arial" pitchFamily="34" charset="0"/>
              <a:buChar char="•"/>
            </a:pPr>
            <a:r>
              <a:rPr lang="en-US" sz="2400" dirty="0">
                <a:solidFill>
                  <a:srgbClr val="696464"/>
                </a:solidFill>
              </a:rPr>
              <a:t>Health visits</a:t>
            </a:r>
          </a:p>
          <a:p>
            <a:pPr lvl="1">
              <a:spcBef>
                <a:spcPts val="0"/>
              </a:spcBef>
              <a:buClr>
                <a:srgbClr val="D34817"/>
              </a:buClr>
              <a:buFont typeface="Arial" pitchFamily="34" charset="0"/>
              <a:buChar char="•"/>
            </a:pPr>
            <a:r>
              <a:rPr lang="en-US" sz="2400" dirty="0">
                <a:solidFill>
                  <a:srgbClr val="696464"/>
                </a:solidFill>
              </a:rPr>
              <a:t>Work or Career building classes or activities</a:t>
            </a:r>
          </a:p>
          <a:p>
            <a:pPr lvl="1">
              <a:spcBef>
                <a:spcPts val="0"/>
              </a:spcBef>
              <a:buClr>
                <a:srgbClr val="D34817"/>
              </a:buClr>
              <a:buFont typeface="Arial" pitchFamily="34" charset="0"/>
              <a:buChar char="•"/>
            </a:pPr>
            <a:r>
              <a:rPr lang="en-US" sz="2400" dirty="0">
                <a:solidFill>
                  <a:srgbClr val="696464"/>
                </a:solidFill>
              </a:rPr>
              <a:t>Educational activities </a:t>
            </a:r>
            <a:endParaRPr lang="en-US" sz="2400" dirty="0">
              <a:solidFill>
                <a:prstClr val="black"/>
              </a:solidFill>
            </a:endParaRPr>
          </a:p>
          <a:p>
            <a:pPr marL="0" indent="0">
              <a:buNone/>
            </a:pPr>
            <a:endParaRPr lang="en-US" sz="1463" dirty="0">
              <a:solidFill>
                <a:prstClr val="black"/>
              </a:solidFill>
            </a:endParaRPr>
          </a:p>
        </p:txBody>
      </p:sp>
    </p:spTree>
    <p:extLst>
      <p:ext uri="{BB962C8B-B14F-4D97-AF65-F5344CB8AC3E}">
        <p14:creationId xmlns:p14="http://schemas.microsoft.com/office/powerpoint/2010/main" val="591215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33866"/>
            <a:ext cx="7772400" cy="1143000"/>
          </a:xfrm>
        </p:spPr>
        <p:txBody>
          <a:bodyPr>
            <a:noAutofit/>
          </a:bodyPr>
          <a:lstStyle/>
          <a:p>
            <a:r>
              <a:rPr lang="en-US" dirty="0"/>
              <a:t>What are the top KY HEALTH questions consumers are asking?</a:t>
            </a:r>
            <a:br>
              <a:rPr lang="en-US" dirty="0"/>
            </a:br>
            <a:endParaRPr lang="en-US" dirty="0"/>
          </a:p>
        </p:txBody>
      </p:sp>
      <p:sp>
        <p:nvSpPr>
          <p:cNvPr id="3" name="Content Placeholder 2"/>
          <p:cNvSpPr>
            <a:spLocks noGrp="1"/>
          </p:cNvSpPr>
          <p:nvPr>
            <p:ph sz="quarter" idx="1"/>
          </p:nvPr>
        </p:nvSpPr>
        <p:spPr/>
        <p:txBody>
          <a:bodyPr/>
          <a:lstStyle/>
          <a:p>
            <a:pPr lvl="0"/>
            <a:r>
              <a:rPr lang="en-US" sz="2400" dirty="0">
                <a:solidFill>
                  <a:schemeClr val="tx2"/>
                </a:solidFill>
              </a:rPr>
              <a:t>Do we still pay our premiums?</a:t>
            </a:r>
          </a:p>
          <a:p>
            <a:pPr marL="0" lvl="0" indent="0">
              <a:buNone/>
            </a:pPr>
            <a:endParaRPr lang="en-US" sz="2400" dirty="0">
              <a:solidFill>
                <a:schemeClr val="tx2"/>
              </a:solidFill>
            </a:endParaRPr>
          </a:p>
          <a:p>
            <a:pPr lvl="0"/>
            <a:r>
              <a:rPr lang="en-US" sz="2400" dirty="0">
                <a:solidFill>
                  <a:schemeClr val="tx2"/>
                </a:solidFill>
              </a:rPr>
              <a:t>Do we still pay co-pays? (per procedure or per visit)</a:t>
            </a:r>
          </a:p>
          <a:p>
            <a:pPr marL="0" lvl="0" indent="0">
              <a:buNone/>
            </a:pPr>
            <a:endParaRPr lang="en-US" sz="2400" dirty="0">
              <a:solidFill>
                <a:schemeClr val="tx2"/>
              </a:solidFill>
            </a:endParaRPr>
          </a:p>
          <a:p>
            <a:pPr lvl="0"/>
            <a:r>
              <a:rPr lang="en-US" sz="2400" dirty="0">
                <a:solidFill>
                  <a:schemeClr val="tx2"/>
                </a:solidFill>
              </a:rPr>
              <a:t>What’s a State Plan? (confused on language in letters)</a:t>
            </a:r>
          </a:p>
          <a:p>
            <a:pPr marL="0" lvl="0" indent="0">
              <a:buNone/>
            </a:pPr>
            <a:endParaRPr lang="en-US" sz="2400" dirty="0">
              <a:solidFill>
                <a:schemeClr val="tx2"/>
              </a:solidFill>
            </a:endParaRPr>
          </a:p>
          <a:p>
            <a:pPr lvl="0"/>
            <a:r>
              <a:rPr lang="en-US" sz="2400" dirty="0">
                <a:solidFill>
                  <a:schemeClr val="tx2"/>
                </a:solidFill>
              </a:rPr>
              <a:t>Do I still participate in PATH? </a:t>
            </a:r>
          </a:p>
          <a:p>
            <a:pPr marL="0" lvl="0" indent="0">
              <a:buNone/>
            </a:pPr>
            <a:endParaRPr lang="en-US" sz="2400" dirty="0">
              <a:solidFill>
                <a:schemeClr val="tx2"/>
              </a:solidFill>
            </a:endParaRPr>
          </a:p>
          <a:p>
            <a:pPr lvl="0"/>
            <a:r>
              <a:rPr lang="en-US" sz="2400" dirty="0">
                <a:solidFill>
                  <a:schemeClr val="tx2"/>
                </a:solidFill>
              </a:rPr>
              <a:t>Do I still have dental/vision? </a:t>
            </a:r>
          </a:p>
          <a:p>
            <a:endParaRPr lang="en-US" dirty="0"/>
          </a:p>
        </p:txBody>
      </p:sp>
    </p:spTree>
    <p:extLst>
      <p:ext uri="{BB962C8B-B14F-4D97-AF65-F5344CB8AC3E}">
        <p14:creationId xmlns:p14="http://schemas.microsoft.com/office/powerpoint/2010/main" val="1859413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93290" y="1429516"/>
            <a:ext cx="5886450" cy="642938"/>
          </a:xfrm>
        </p:spPr>
        <p:txBody>
          <a:bodyPr>
            <a:noAutofit/>
          </a:bodyPr>
          <a:lstStyle/>
          <a:p>
            <a:r>
              <a:rPr lang="en-US" dirty="0"/>
              <a:t>Avoid gaps in coverage</a:t>
            </a:r>
          </a:p>
        </p:txBody>
      </p:sp>
      <p:sp>
        <p:nvSpPr>
          <p:cNvPr id="5" name="Content Placeholder 4"/>
          <p:cNvSpPr>
            <a:spLocks noGrp="1"/>
          </p:cNvSpPr>
          <p:nvPr>
            <p:ph sz="quarter" idx="1"/>
          </p:nvPr>
        </p:nvSpPr>
        <p:spPr>
          <a:xfrm>
            <a:off x="1828800" y="2083044"/>
            <a:ext cx="5650940" cy="3574807"/>
          </a:xfrm>
        </p:spPr>
        <p:txBody>
          <a:bodyPr>
            <a:noAutofit/>
          </a:bodyPr>
          <a:lstStyle/>
          <a:p>
            <a:pPr>
              <a:spcBef>
                <a:spcPts val="450"/>
              </a:spcBef>
              <a:spcAft>
                <a:spcPts val="450"/>
              </a:spcAft>
            </a:pPr>
            <a:r>
              <a:rPr lang="en-US" sz="2400" dirty="0">
                <a:solidFill>
                  <a:schemeClr val="tx2"/>
                </a:solidFill>
              </a:rPr>
              <a:t>Pay premium as soon as approved for coverage. </a:t>
            </a:r>
          </a:p>
          <a:p>
            <a:pPr>
              <a:spcBef>
                <a:spcPts val="450"/>
              </a:spcBef>
              <a:spcAft>
                <a:spcPts val="450"/>
              </a:spcAft>
            </a:pPr>
            <a:r>
              <a:rPr lang="en-US" sz="2400" dirty="0">
                <a:solidFill>
                  <a:schemeClr val="tx2"/>
                </a:solidFill>
              </a:rPr>
              <a:t>Pay premiums on time. </a:t>
            </a:r>
          </a:p>
          <a:p>
            <a:pPr>
              <a:spcBef>
                <a:spcPts val="450"/>
              </a:spcBef>
              <a:spcAft>
                <a:spcPts val="450"/>
              </a:spcAft>
            </a:pPr>
            <a:r>
              <a:rPr lang="en-US" sz="2400" dirty="0">
                <a:solidFill>
                  <a:schemeClr val="tx2"/>
                </a:solidFill>
              </a:rPr>
              <a:t>Confirm your coverage is active each month. </a:t>
            </a:r>
          </a:p>
          <a:p>
            <a:pPr>
              <a:spcBef>
                <a:spcPts val="450"/>
              </a:spcBef>
              <a:spcAft>
                <a:spcPts val="450"/>
              </a:spcAft>
            </a:pPr>
            <a:r>
              <a:rPr lang="en-US" sz="2400" dirty="0">
                <a:solidFill>
                  <a:schemeClr val="tx2"/>
                </a:solidFill>
              </a:rPr>
              <a:t>Keep information up to date. </a:t>
            </a:r>
            <a:endParaRPr lang="en-US" sz="1800" dirty="0">
              <a:solidFill>
                <a:schemeClr val="tx2"/>
              </a:solidFill>
            </a:endParaRPr>
          </a:p>
        </p:txBody>
      </p:sp>
      <p:sp>
        <p:nvSpPr>
          <p:cNvPr id="2" name="AutoShape 4" descr="Image result for health insurance marketplace"/>
          <p:cNvSpPr>
            <a:spLocks noChangeAspect="1" noChangeArrowheads="1"/>
          </p:cNvSpPr>
          <p:nvPr/>
        </p:nvSpPr>
        <p:spPr bwMode="auto">
          <a:xfrm>
            <a:off x="2087761" y="1418928"/>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US" sz="1013">
              <a:solidFill>
                <a:prstClr val="black"/>
              </a:solidFill>
            </a:endParaRPr>
          </a:p>
        </p:txBody>
      </p:sp>
      <p:sp>
        <p:nvSpPr>
          <p:cNvPr id="3" name="AutoShape 6" descr="Image result for health insurance marketplace"/>
          <p:cNvSpPr>
            <a:spLocks noChangeAspect="1" noChangeArrowheads="1"/>
          </p:cNvSpPr>
          <p:nvPr/>
        </p:nvSpPr>
        <p:spPr bwMode="auto">
          <a:xfrm>
            <a:off x="2173486" y="1504654"/>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US" sz="1013">
              <a:solidFill>
                <a:prstClr val="black"/>
              </a:solidFill>
            </a:endParaRPr>
          </a:p>
        </p:txBody>
      </p:sp>
    </p:spTree>
    <p:extLst>
      <p:ext uri="{BB962C8B-B14F-4D97-AF65-F5344CB8AC3E}">
        <p14:creationId xmlns:p14="http://schemas.microsoft.com/office/powerpoint/2010/main" val="982243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Image result for health insurance marketplace"/>
          <p:cNvSpPr>
            <a:spLocks noChangeAspect="1" noChangeArrowheads="1"/>
          </p:cNvSpPr>
          <p:nvPr/>
        </p:nvSpPr>
        <p:spPr bwMode="auto">
          <a:xfrm>
            <a:off x="2087761" y="1418928"/>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US" sz="1013">
              <a:solidFill>
                <a:prstClr val="black"/>
              </a:solidFill>
            </a:endParaRPr>
          </a:p>
        </p:txBody>
      </p:sp>
      <p:sp>
        <p:nvSpPr>
          <p:cNvPr id="3" name="AutoShape 6" descr="Image result for health insurance marketplace"/>
          <p:cNvSpPr>
            <a:spLocks noChangeAspect="1" noChangeArrowheads="1"/>
          </p:cNvSpPr>
          <p:nvPr/>
        </p:nvSpPr>
        <p:spPr bwMode="auto">
          <a:xfrm>
            <a:off x="2173486" y="1504654"/>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US" sz="1013">
              <a:solidFill>
                <a:prstClr val="black"/>
              </a:solidFill>
            </a:endParaRPr>
          </a:p>
        </p:txBody>
      </p:sp>
      <p:pic>
        <p:nvPicPr>
          <p:cNvPr id="10" name="Content Placeholder 9"/>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314450" y="1590379"/>
            <a:ext cx="4851400" cy="2976995"/>
          </a:xfr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3014" y="3276600"/>
            <a:ext cx="4785673" cy="2965838"/>
          </a:xfrm>
          <a:prstGeom prst="rect">
            <a:avLst/>
          </a:prstGeom>
        </p:spPr>
      </p:pic>
      <p:sp>
        <p:nvSpPr>
          <p:cNvPr id="6" name="Title 3"/>
          <p:cNvSpPr>
            <a:spLocks noGrp="1"/>
          </p:cNvSpPr>
          <p:nvPr>
            <p:ph type="title"/>
          </p:nvPr>
        </p:nvSpPr>
        <p:spPr>
          <a:xfrm>
            <a:off x="405287" y="561678"/>
            <a:ext cx="7905956" cy="857250"/>
          </a:xfrm>
        </p:spPr>
        <p:txBody>
          <a:bodyPr>
            <a:normAutofit fontScale="90000"/>
          </a:bodyPr>
          <a:lstStyle/>
          <a:p>
            <a:br>
              <a:rPr lang="en-US" dirty="0"/>
            </a:br>
            <a:r>
              <a:rPr lang="en-US" sz="3300" dirty="0"/>
              <a:t>Keep aware of Medicaid notices and mailings</a:t>
            </a:r>
          </a:p>
        </p:txBody>
      </p:sp>
    </p:spTree>
    <p:extLst>
      <p:ext uri="{BB962C8B-B14F-4D97-AF65-F5344CB8AC3E}">
        <p14:creationId xmlns:p14="http://schemas.microsoft.com/office/powerpoint/2010/main" val="668841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Staying up-to-date:</a:t>
            </a:r>
            <a:br>
              <a:rPr lang="en-US" dirty="0"/>
            </a:br>
            <a:r>
              <a:rPr lang="en-US" dirty="0"/>
              <a:t>Follow Social Media</a:t>
            </a:r>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61"/>
          <a:stretch/>
        </p:blipFill>
        <p:spPr>
          <a:xfrm>
            <a:off x="307594" y="1417638"/>
            <a:ext cx="5111856" cy="330131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204" y="3526971"/>
            <a:ext cx="5763915" cy="3331029"/>
          </a:xfrm>
          <a:prstGeom prst="rect">
            <a:avLst/>
          </a:prstGeom>
        </p:spPr>
      </p:pic>
    </p:spTree>
    <p:extLst>
      <p:ext uri="{BB962C8B-B14F-4D97-AF65-F5344CB8AC3E}">
        <p14:creationId xmlns:p14="http://schemas.microsoft.com/office/powerpoint/2010/main" val="1557489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CHWs can Empower Your Community…</a:t>
            </a:r>
          </a:p>
        </p:txBody>
      </p:sp>
      <p:sp>
        <p:nvSpPr>
          <p:cNvPr id="3" name="Content Placeholder 2"/>
          <p:cNvSpPr>
            <a:spLocks noGrp="1"/>
          </p:cNvSpPr>
          <p:nvPr>
            <p:ph sz="quarter" idx="1"/>
          </p:nvPr>
        </p:nvSpPr>
        <p:spPr/>
        <p:txBody>
          <a:bodyPr/>
          <a:lstStyle/>
          <a:p>
            <a:pPr>
              <a:spcAft>
                <a:spcPts val="600"/>
              </a:spcAft>
            </a:pPr>
            <a:r>
              <a:rPr lang="en-US" sz="2400" dirty="0">
                <a:solidFill>
                  <a:schemeClr val="tx2"/>
                </a:solidFill>
              </a:rPr>
              <a:t>With the knowledge to make informed health insurance decisions </a:t>
            </a:r>
          </a:p>
          <a:p>
            <a:pPr>
              <a:spcAft>
                <a:spcPts val="600"/>
              </a:spcAft>
            </a:pPr>
            <a:r>
              <a:rPr lang="en-US" sz="2400" dirty="0">
                <a:solidFill>
                  <a:schemeClr val="tx2"/>
                </a:solidFill>
              </a:rPr>
              <a:t>With up-to-date information about healthcare system changes </a:t>
            </a:r>
          </a:p>
          <a:p>
            <a:pPr>
              <a:spcAft>
                <a:spcPts val="600"/>
              </a:spcAft>
            </a:pPr>
            <a:r>
              <a:rPr lang="en-US" sz="2400" dirty="0">
                <a:solidFill>
                  <a:schemeClr val="tx2"/>
                </a:solidFill>
              </a:rPr>
              <a:t>With simplified health insurance explanations</a:t>
            </a:r>
          </a:p>
          <a:p>
            <a:pPr>
              <a:spcAft>
                <a:spcPts val="600"/>
              </a:spcAft>
            </a:pPr>
            <a:r>
              <a:rPr lang="en-US" sz="2400" dirty="0">
                <a:solidFill>
                  <a:schemeClr val="tx2"/>
                </a:solidFill>
              </a:rPr>
              <a:t>With application and navigation assistance</a:t>
            </a:r>
          </a:p>
          <a:p>
            <a:pPr>
              <a:spcAft>
                <a:spcPts val="600"/>
              </a:spcAft>
            </a:pPr>
            <a:r>
              <a:rPr lang="en-US" sz="2400" dirty="0">
                <a:solidFill>
                  <a:schemeClr val="tx2"/>
                </a:solidFill>
              </a:rPr>
              <a:t>With materials and programs to improve Health Insurance Literacy</a:t>
            </a:r>
          </a:p>
          <a:p>
            <a:pPr>
              <a:spcAft>
                <a:spcPts val="600"/>
              </a:spcAft>
            </a:pPr>
            <a:r>
              <a:rPr lang="en-US" sz="2400" dirty="0">
                <a:solidFill>
                  <a:schemeClr val="tx2"/>
                </a:solidFill>
              </a:rPr>
              <a:t>With ways for them to communicate stories and experiences to policy makers at state and federal levels</a:t>
            </a:r>
          </a:p>
          <a:p>
            <a:pPr marL="0" indent="0">
              <a:buNone/>
            </a:pPr>
            <a:endParaRPr lang="en-US" dirty="0"/>
          </a:p>
        </p:txBody>
      </p:sp>
    </p:spTree>
    <p:extLst>
      <p:ext uri="{BB962C8B-B14F-4D97-AF65-F5344CB8AC3E}">
        <p14:creationId xmlns:p14="http://schemas.microsoft.com/office/powerpoint/2010/main" val="3262829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type="body" idx="1"/>
          </p:nvPr>
        </p:nvSpPr>
        <p:spPr/>
        <p:txBody>
          <a:bodyPr>
            <a:noAutofit/>
          </a:bodyPr>
          <a:lstStyle/>
          <a:p>
            <a:pPr algn="ctr">
              <a:spcBef>
                <a:spcPts val="0"/>
              </a:spcBef>
            </a:pPr>
            <a:endParaRPr lang="en-US" sz="1350" dirty="0"/>
          </a:p>
          <a:p>
            <a:pPr>
              <a:spcBef>
                <a:spcPts val="0"/>
              </a:spcBef>
            </a:pPr>
            <a:r>
              <a:rPr lang="en-US" sz="1500" dirty="0">
                <a:solidFill>
                  <a:schemeClr val="tx2"/>
                </a:solidFill>
              </a:rPr>
              <a:t>Order resources</a:t>
            </a:r>
            <a:endParaRPr lang="en-US" sz="1500" dirty="0">
              <a:solidFill>
                <a:schemeClr val="tx2"/>
              </a:solidFill>
              <a:hlinkClick r:id="rId3"/>
            </a:endParaRPr>
          </a:p>
          <a:p>
            <a:pPr>
              <a:spcBef>
                <a:spcPts val="0"/>
              </a:spcBef>
            </a:pPr>
            <a:r>
              <a:rPr lang="en-US" sz="1500" dirty="0">
                <a:hlinkClick r:id="rId3"/>
              </a:rPr>
              <a:t>http://marketplace.cms.gov/c2c</a:t>
            </a:r>
          </a:p>
          <a:p>
            <a:pPr>
              <a:spcBef>
                <a:spcPts val="0"/>
              </a:spcBef>
            </a:pPr>
            <a:endParaRPr lang="en-US" sz="1500" dirty="0">
              <a:solidFill>
                <a:schemeClr val="tx2"/>
              </a:solidFill>
            </a:endParaRPr>
          </a:p>
          <a:p>
            <a:pPr>
              <a:spcBef>
                <a:spcPts val="0"/>
              </a:spcBef>
            </a:pPr>
            <a:r>
              <a:rPr lang="en-US" sz="1500" dirty="0">
                <a:solidFill>
                  <a:schemeClr val="tx2"/>
                </a:solidFill>
              </a:rPr>
              <a:t>See the State’s updates and FAQs about Kentucky HEALTH</a:t>
            </a:r>
            <a:endParaRPr lang="en-US" sz="1500" dirty="0">
              <a:solidFill>
                <a:schemeClr val="tx2"/>
              </a:solidFill>
              <a:hlinkClick r:id="rId3"/>
            </a:endParaRPr>
          </a:p>
          <a:p>
            <a:pPr>
              <a:spcBef>
                <a:spcPts val="0"/>
              </a:spcBef>
            </a:pPr>
            <a:r>
              <a:rPr lang="en-US" sz="1500" dirty="0">
                <a:hlinkClick r:id="rId3"/>
              </a:rPr>
              <a:t>https://kentuckyhealth.ky.gov</a:t>
            </a:r>
          </a:p>
          <a:p>
            <a:pPr>
              <a:spcBef>
                <a:spcPts val="0"/>
              </a:spcBef>
            </a:pPr>
            <a:endParaRPr lang="en-US" sz="1500" dirty="0"/>
          </a:p>
          <a:p>
            <a:pPr>
              <a:spcBef>
                <a:spcPts val="0"/>
              </a:spcBef>
            </a:pPr>
            <a:r>
              <a:rPr lang="en-US" sz="1500" dirty="0">
                <a:solidFill>
                  <a:schemeClr val="tx2"/>
                </a:solidFill>
              </a:rPr>
              <a:t>See Kentucky Voices for Health resources and join their mailing list</a:t>
            </a:r>
            <a:endParaRPr lang="en-US" sz="1500" dirty="0">
              <a:solidFill>
                <a:schemeClr val="tx2"/>
              </a:solidFill>
              <a:hlinkClick r:id="rId3"/>
            </a:endParaRPr>
          </a:p>
          <a:p>
            <a:pPr>
              <a:spcBef>
                <a:spcPts val="0"/>
              </a:spcBef>
            </a:pPr>
            <a:r>
              <a:rPr lang="en-US" sz="1500" dirty="0">
                <a:hlinkClick r:id="rId3"/>
              </a:rPr>
              <a:t>https://www.kyvoicesforhealth.org/</a:t>
            </a:r>
          </a:p>
          <a:p>
            <a:pPr>
              <a:spcBef>
                <a:spcPts val="0"/>
              </a:spcBef>
            </a:pPr>
            <a:endParaRPr lang="en-US" sz="1500" dirty="0">
              <a:hlinkClick r:id="rId3"/>
            </a:endParaRPr>
          </a:p>
          <a:p>
            <a:pPr>
              <a:spcBef>
                <a:spcPts val="0"/>
              </a:spcBef>
            </a:pPr>
            <a:endParaRPr lang="en-US" sz="1500" dirty="0">
              <a:hlinkClick r:id="rId3"/>
            </a:endParaRPr>
          </a:p>
          <a:p>
            <a:pPr>
              <a:spcBef>
                <a:spcPts val="0"/>
              </a:spcBef>
            </a:pPr>
            <a:endParaRPr lang="en-US" sz="1500" dirty="0">
              <a:hlinkClick r:id="rId3"/>
            </a:endParaRPr>
          </a:p>
          <a:p>
            <a:pPr>
              <a:spcBef>
                <a:spcPts val="0"/>
              </a:spcBef>
            </a:pPr>
            <a:endParaRPr lang="en-US" sz="1500" dirty="0">
              <a:hlinkClick r:id="rId3"/>
            </a:endParaRPr>
          </a:p>
          <a:p>
            <a:endParaRPr lang="en-US" sz="1500" dirty="0"/>
          </a:p>
        </p:txBody>
      </p:sp>
    </p:spTree>
    <p:extLst>
      <p:ext uri="{BB962C8B-B14F-4D97-AF65-F5344CB8AC3E}">
        <p14:creationId xmlns:p14="http://schemas.microsoft.com/office/powerpoint/2010/main" val="1613955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568552"/>
            <a:ext cx="8098971" cy="1143000"/>
          </a:xfrm>
        </p:spPr>
        <p:txBody>
          <a:bodyPr>
            <a:normAutofit fontScale="90000"/>
          </a:bodyPr>
          <a:lstStyle/>
          <a:p>
            <a:r>
              <a:rPr lang="en-US" sz="3300" dirty="0"/>
              <a:t>Top questions/concerns consumers voice about health insurance in general</a:t>
            </a:r>
            <a:br>
              <a:rPr lang="en-US" dirty="0"/>
            </a:br>
            <a:endParaRPr lang="en-US" dirty="0"/>
          </a:p>
        </p:txBody>
      </p:sp>
      <p:sp>
        <p:nvSpPr>
          <p:cNvPr id="3" name="Content Placeholder 2"/>
          <p:cNvSpPr>
            <a:spLocks noGrp="1"/>
          </p:cNvSpPr>
          <p:nvPr>
            <p:ph sz="quarter" idx="1"/>
          </p:nvPr>
        </p:nvSpPr>
        <p:spPr/>
        <p:txBody>
          <a:bodyPr>
            <a:normAutofit/>
          </a:bodyPr>
          <a:lstStyle/>
          <a:p>
            <a:pPr lvl="0"/>
            <a:r>
              <a:rPr lang="en-US" sz="2400" dirty="0">
                <a:solidFill>
                  <a:schemeClr val="tx2"/>
                </a:solidFill>
              </a:rPr>
              <a:t>Is marketplace still going to be there?</a:t>
            </a:r>
          </a:p>
          <a:p>
            <a:pPr marL="0" lvl="0" indent="0">
              <a:buNone/>
            </a:pPr>
            <a:endParaRPr lang="en-US" sz="2400" dirty="0">
              <a:solidFill>
                <a:schemeClr val="tx2"/>
              </a:solidFill>
            </a:endParaRPr>
          </a:p>
          <a:p>
            <a:pPr lvl="0"/>
            <a:r>
              <a:rPr lang="en-US" sz="2400" dirty="0">
                <a:solidFill>
                  <a:schemeClr val="tx2"/>
                </a:solidFill>
              </a:rPr>
              <a:t>Will I have to pay a fine this year if I don’t have insurance? </a:t>
            </a:r>
          </a:p>
          <a:p>
            <a:pPr marL="0" lvl="0" indent="0">
              <a:buNone/>
            </a:pPr>
            <a:endParaRPr lang="en-US" sz="2400" dirty="0">
              <a:solidFill>
                <a:schemeClr val="tx2"/>
              </a:solidFill>
            </a:endParaRPr>
          </a:p>
          <a:p>
            <a:pPr lvl="0"/>
            <a:r>
              <a:rPr lang="en-US" sz="2400" dirty="0">
                <a:solidFill>
                  <a:schemeClr val="tx2"/>
                </a:solidFill>
              </a:rPr>
              <a:t>Overall confusion when consumers transfer from Medicaid to a Qualified Health Plan (QHP) </a:t>
            </a:r>
          </a:p>
          <a:p>
            <a:pPr lvl="1"/>
            <a:r>
              <a:rPr lang="en-US" sz="2400" dirty="0">
                <a:solidFill>
                  <a:schemeClr val="tx2"/>
                </a:solidFill>
              </a:rPr>
              <a:t>Basic understanding of paying a premium each month</a:t>
            </a:r>
          </a:p>
          <a:p>
            <a:pPr lvl="1"/>
            <a:r>
              <a:rPr lang="en-US" sz="2400" dirty="0">
                <a:solidFill>
                  <a:schemeClr val="tx2"/>
                </a:solidFill>
              </a:rPr>
              <a:t>Copays when going to doctor, etc.</a:t>
            </a:r>
          </a:p>
          <a:p>
            <a:pPr marL="240030" lvl="1" indent="0">
              <a:buNone/>
            </a:pPr>
            <a:endParaRPr lang="en-US" sz="2400" dirty="0">
              <a:solidFill>
                <a:schemeClr val="tx2"/>
              </a:solidFill>
            </a:endParaRPr>
          </a:p>
          <a:p>
            <a:pPr lvl="0"/>
            <a:r>
              <a:rPr lang="en-US" sz="2400" dirty="0">
                <a:solidFill>
                  <a:schemeClr val="tx2"/>
                </a:solidFill>
              </a:rPr>
              <a:t>Healthcare.gov notices are confusing  </a:t>
            </a:r>
          </a:p>
          <a:p>
            <a:endParaRPr lang="en-US" sz="3000" dirty="0">
              <a:solidFill>
                <a:schemeClr val="tx2"/>
              </a:solidFill>
            </a:endParaRPr>
          </a:p>
        </p:txBody>
      </p:sp>
    </p:spTree>
    <p:extLst>
      <p:ext uri="{BB962C8B-B14F-4D97-AF65-F5344CB8AC3E}">
        <p14:creationId xmlns:p14="http://schemas.microsoft.com/office/powerpoint/2010/main" val="725538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CHWs can help people increase their Health Insurance Literacy</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1" y="3143250"/>
            <a:ext cx="1702191" cy="150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1088" y="3143250"/>
            <a:ext cx="1679713" cy="150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955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0" y="2064080"/>
            <a:ext cx="12573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a:t>Sharing the basics</a:t>
            </a:r>
          </a:p>
        </p:txBody>
      </p:sp>
      <p:sp>
        <p:nvSpPr>
          <p:cNvPr id="9" name="Content Placeholder 2"/>
          <p:cNvSpPr txBox="1">
            <a:spLocks/>
          </p:cNvSpPr>
          <p:nvPr/>
        </p:nvSpPr>
        <p:spPr>
          <a:xfrm>
            <a:off x="1097280" y="2114550"/>
            <a:ext cx="6446520" cy="377825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Clr>
                <a:schemeClr val="accent1"/>
              </a:buClr>
            </a:pPr>
            <a:r>
              <a:rPr lang="en-US" sz="2400" dirty="0">
                <a:solidFill>
                  <a:schemeClr val="tx2"/>
                </a:solidFill>
              </a:rPr>
              <a:t>Understand key insurance terms </a:t>
            </a:r>
          </a:p>
          <a:p>
            <a:pPr>
              <a:spcBef>
                <a:spcPts val="1350"/>
              </a:spcBef>
              <a:buClr>
                <a:schemeClr val="accent1"/>
              </a:buClr>
            </a:pPr>
            <a:r>
              <a:rPr lang="en-US" sz="2400" dirty="0">
                <a:solidFill>
                  <a:schemeClr val="tx2"/>
                </a:solidFill>
              </a:rPr>
              <a:t>Review your plan to see what </a:t>
            </a:r>
            <a:br>
              <a:rPr lang="en-US" sz="2400" dirty="0">
                <a:solidFill>
                  <a:schemeClr val="tx2"/>
                </a:solidFill>
              </a:rPr>
            </a:br>
            <a:r>
              <a:rPr lang="en-US" sz="2400" dirty="0">
                <a:solidFill>
                  <a:schemeClr val="tx2"/>
                </a:solidFill>
              </a:rPr>
              <a:t>services are covered.</a:t>
            </a:r>
          </a:p>
          <a:p>
            <a:pPr>
              <a:spcBef>
                <a:spcPts val="1350"/>
              </a:spcBef>
              <a:buClr>
                <a:schemeClr val="accent1"/>
              </a:buClr>
            </a:pPr>
            <a:r>
              <a:rPr lang="en-US" sz="2400" dirty="0">
                <a:solidFill>
                  <a:schemeClr val="tx2"/>
                </a:solidFill>
              </a:rPr>
              <a:t>Understand your out of pocket costs.</a:t>
            </a:r>
          </a:p>
          <a:p>
            <a:pPr>
              <a:spcBef>
                <a:spcPts val="1350"/>
              </a:spcBef>
              <a:buClr>
                <a:schemeClr val="accent1"/>
              </a:buClr>
            </a:pPr>
            <a:r>
              <a:rPr lang="en-US" sz="2400" dirty="0">
                <a:solidFill>
                  <a:schemeClr val="tx2"/>
                </a:solidFill>
              </a:rPr>
              <a:t>Know the difference between in-network and out-of-network. </a:t>
            </a:r>
          </a:p>
          <a:p>
            <a:pPr marL="0" indent="0">
              <a:spcBef>
                <a:spcPts val="1350"/>
              </a:spcBef>
              <a:buClr>
                <a:schemeClr val="accent1"/>
              </a:buClr>
              <a:buNone/>
            </a:pPr>
            <a:endParaRPr lang="en-US" sz="2400" dirty="0">
              <a:solidFill>
                <a:schemeClr val="tx2"/>
              </a:solidFill>
            </a:endParaRPr>
          </a:p>
          <a:p>
            <a:pPr marL="0" indent="0">
              <a:buNone/>
            </a:pPr>
            <a:endParaRPr lang="en-US" sz="1950" dirty="0">
              <a:solidFill>
                <a:prstClr val="black"/>
              </a:solidFill>
            </a:endParaRPr>
          </a:p>
        </p:txBody>
      </p:sp>
    </p:spTree>
    <p:extLst>
      <p:ext uri="{BB962C8B-B14F-4D97-AF65-F5344CB8AC3E}">
        <p14:creationId xmlns:p14="http://schemas.microsoft.com/office/powerpoint/2010/main" val="798541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 y="1901429"/>
            <a:ext cx="7772400" cy="857250"/>
          </a:xfrm>
        </p:spPr>
        <p:txBody>
          <a:bodyPr>
            <a:normAutofit/>
          </a:bodyPr>
          <a:lstStyle/>
          <a:p>
            <a:r>
              <a:rPr lang="en-US" sz="2700" u="sng" dirty="0"/>
              <a:t>Cost Sharing </a:t>
            </a:r>
            <a:r>
              <a:rPr lang="en-US" sz="2700" dirty="0"/>
              <a:t>= costs that you pay</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6110" y="3053081"/>
            <a:ext cx="2671763" cy="2693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914400" y="1063229"/>
            <a:ext cx="7772400" cy="857250"/>
          </a:xfrm>
          <a:prstGeom prst="rect">
            <a:avLst/>
          </a:prstGeom>
        </p:spPr>
        <p:txBody>
          <a:bodyPr bIns="6858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000" dirty="0"/>
              <a:t>Explaining Health Insurance Terms</a:t>
            </a:r>
          </a:p>
        </p:txBody>
      </p:sp>
    </p:spTree>
    <p:extLst>
      <p:ext uri="{BB962C8B-B14F-4D97-AF65-F5344CB8AC3E}">
        <p14:creationId xmlns:p14="http://schemas.microsoft.com/office/powerpoint/2010/main" val="2424405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5900" y="243840"/>
            <a:ext cx="5943600" cy="1007110"/>
          </a:xfrm>
        </p:spPr>
        <p:txBody>
          <a:bodyPr>
            <a:normAutofit/>
          </a:bodyPr>
          <a:lstStyle/>
          <a:p>
            <a:r>
              <a:rPr lang="en-US" dirty="0"/>
              <a:t>Explaining Health Insurance Terms</a:t>
            </a:r>
          </a:p>
        </p:txBody>
      </p:sp>
      <p:sp>
        <p:nvSpPr>
          <p:cNvPr id="5" name="Content Placeholder 4"/>
          <p:cNvSpPr>
            <a:spLocks noGrp="1"/>
          </p:cNvSpPr>
          <p:nvPr>
            <p:ph sz="quarter" idx="1"/>
          </p:nvPr>
        </p:nvSpPr>
        <p:spPr>
          <a:xfrm>
            <a:off x="1137920" y="1250950"/>
            <a:ext cx="7091680" cy="4198620"/>
          </a:xfrm>
        </p:spPr>
        <p:txBody>
          <a:bodyPr>
            <a:noAutofit/>
          </a:bodyPr>
          <a:lstStyle/>
          <a:p>
            <a:pPr>
              <a:spcBef>
                <a:spcPts val="0"/>
              </a:spcBef>
            </a:pPr>
            <a:r>
              <a:rPr lang="en-US" sz="2400" b="1" dirty="0">
                <a:solidFill>
                  <a:schemeClr val="tx2"/>
                </a:solidFill>
              </a:rPr>
              <a:t>Premium</a:t>
            </a:r>
            <a:r>
              <a:rPr lang="en-US" sz="2400" dirty="0">
                <a:solidFill>
                  <a:schemeClr val="tx2"/>
                </a:solidFill>
              </a:rPr>
              <a:t> is a payment made, usually monthly, to an insurance company for your coverage. </a:t>
            </a:r>
          </a:p>
          <a:p>
            <a:pPr>
              <a:spcBef>
                <a:spcPts val="0"/>
              </a:spcBef>
            </a:pPr>
            <a:endParaRPr lang="en-US" sz="2400" dirty="0">
              <a:solidFill>
                <a:schemeClr val="tx2"/>
              </a:solidFill>
            </a:endParaRPr>
          </a:p>
          <a:p>
            <a:pPr>
              <a:spcBef>
                <a:spcPts val="0"/>
              </a:spcBef>
            </a:pPr>
            <a:r>
              <a:rPr lang="en-US" sz="2400" b="1" dirty="0">
                <a:solidFill>
                  <a:schemeClr val="tx2"/>
                </a:solidFill>
              </a:rPr>
              <a:t>Deductible</a:t>
            </a:r>
            <a:r>
              <a:rPr lang="en-US" sz="2400" dirty="0">
                <a:solidFill>
                  <a:schemeClr val="tx2"/>
                </a:solidFill>
              </a:rPr>
              <a:t> is the amount you owe for health care services before your plan will start paying for your care.  Note: May not apply to all services. </a:t>
            </a:r>
          </a:p>
          <a:p>
            <a:pPr>
              <a:spcBef>
                <a:spcPts val="0"/>
              </a:spcBef>
            </a:pPr>
            <a:endParaRPr lang="en-US" sz="2400" dirty="0">
              <a:solidFill>
                <a:schemeClr val="tx2"/>
              </a:solidFill>
            </a:endParaRPr>
          </a:p>
          <a:p>
            <a:pPr>
              <a:spcBef>
                <a:spcPts val="0"/>
              </a:spcBef>
            </a:pPr>
            <a:r>
              <a:rPr lang="en-US" sz="2400" b="1" dirty="0">
                <a:solidFill>
                  <a:schemeClr val="tx2"/>
                </a:solidFill>
              </a:rPr>
              <a:t>Copayment (Copay) </a:t>
            </a:r>
            <a:r>
              <a:rPr lang="en-US" sz="2400" dirty="0">
                <a:solidFill>
                  <a:schemeClr val="tx2"/>
                </a:solidFill>
              </a:rPr>
              <a:t>is a fixed amount you pay for a covered health care service or supply. For example, $15 for a provider visit.</a:t>
            </a:r>
          </a:p>
          <a:p>
            <a:pPr>
              <a:spcBef>
                <a:spcPts val="0"/>
              </a:spcBef>
            </a:pPr>
            <a:endParaRPr lang="en-US" sz="2400" dirty="0">
              <a:solidFill>
                <a:schemeClr val="tx2"/>
              </a:solidFill>
            </a:endParaRPr>
          </a:p>
          <a:p>
            <a:pPr>
              <a:spcBef>
                <a:spcPts val="0"/>
              </a:spcBef>
            </a:pPr>
            <a:r>
              <a:rPr lang="en-US" sz="2400" b="1" dirty="0">
                <a:solidFill>
                  <a:schemeClr val="tx2"/>
                </a:solidFill>
              </a:rPr>
              <a:t>Coinsurance</a:t>
            </a:r>
            <a:r>
              <a:rPr lang="en-US" sz="2400" dirty="0">
                <a:solidFill>
                  <a:schemeClr val="tx2"/>
                </a:solidFill>
              </a:rPr>
              <a:t> is your share (a percent) of the costs of a covered service. For example, if your coinsurance is 20%, and the service cost $100, you pay $20.</a:t>
            </a:r>
          </a:p>
          <a:p>
            <a:pPr>
              <a:spcBef>
                <a:spcPts val="0"/>
              </a:spcBef>
            </a:pPr>
            <a:endParaRPr lang="en-US" sz="900" dirty="0"/>
          </a:p>
          <a:p>
            <a:pPr>
              <a:spcBef>
                <a:spcPts val="0"/>
              </a:spcBef>
            </a:pPr>
            <a:endParaRPr lang="en-US" sz="900" dirty="0">
              <a:solidFill>
                <a:schemeClr val="tx2"/>
              </a:solidFill>
            </a:endParaRPr>
          </a:p>
        </p:txBody>
      </p:sp>
    </p:spTree>
    <p:extLst>
      <p:ext uri="{BB962C8B-B14F-4D97-AF65-F5344CB8AC3E}">
        <p14:creationId xmlns:p14="http://schemas.microsoft.com/office/powerpoint/2010/main" val="3000830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3920" y="4925126"/>
            <a:ext cx="7345680" cy="923330"/>
          </a:xfrm>
          <a:prstGeom prst="rect">
            <a:avLst/>
          </a:prstGeom>
        </p:spPr>
        <p:txBody>
          <a:bodyPr wrap="square">
            <a:spAutoFit/>
          </a:bodyPr>
          <a:lstStyle/>
          <a:p>
            <a:r>
              <a:rPr lang="en-US" dirty="0">
                <a:hlinkClick r:id="rId3"/>
              </a:rPr>
              <a:t>https://www.consumerreports.org/video/view/healthy-living/health-insurance/3957094726001/understanding-your-health-insurance-costs/</a:t>
            </a:r>
            <a:endParaRPr lang="en-US" dirty="0"/>
          </a:p>
          <a:p>
            <a:r>
              <a:rPr lang="en-US" dirty="0"/>
              <a:t>Or </a:t>
            </a:r>
            <a:r>
              <a:rPr lang="en-US" dirty="0">
                <a:hlinkClick r:id="rId4"/>
              </a:rPr>
              <a:t>https://www.youtube.com/watch?v=DBTmNm8D-84</a:t>
            </a:r>
            <a:r>
              <a:rPr lang="en-US" dirty="0"/>
              <a:t> </a:t>
            </a:r>
          </a:p>
        </p:txBody>
      </p:sp>
      <p:sp>
        <p:nvSpPr>
          <p:cNvPr id="4" name="Title 2"/>
          <p:cNvSpPr>
            <a:spLocks noGrp="1"/>
          </p:cNvSpPr>
          <p:nvPr>
            <p:ph type="title"/>
          </p:nvPr>
        </p:nvSpPr>
        <p:spPr>
          <a:xfrm>
            <a:off x="883920" y="1191377"/>
            <a:ext cx="7772400" cy="857250"/>
          </a:xfrm>
        </p:spPr>
        <p:txBody>
          <a:bodyPr>
            <a:normAutofit fontScale="90000"/>
          </a:bodyPr>
          <a:lstStyle/>
          <a:p>
            <a:r>
              <a:rPr lang="en-US" dirty="0"/>
              <a:t>Video: </a:t>
            </a:r>
            <a:br>
              <a:rPr lang="en-US" dirty="0"/>
            </a:br>
            <a:r>
              <a:rPr lang="en-US" dirty="0"/>
              <a:t>Understanding Your Health Insurance Costs </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1074" y="2164380"/>
            <a:ext cx="7001852" cy="2529241"/>
          </a:xfrm>
          <a:prstGeom prst="rect">
            <a:avLst/>
          </a:prstGeom>
        </p:spPr>
      </p:pic>
    </p:spTree>
    <p:extLst>
      <p:ext uri="{BB962C8B-B14F-4D97-AF65-F5344CB8AC3E}">
        <p14:creationId xmlns:p14="http://schemas.microsoft.com/office/powerpoint/2010/main" val="33317620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2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3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TotalTime>
  <Words>4365</Words>
  <Application>Microsoft Office PowerPoint</Application>
  <PresentationFormat>On-screen Show (4:3)</PresentationFormat>
  <Paragraphs>349</Paragraphs>
  <Slides>34</Slides>
  <Notes>32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34</vt:i4>
      </vt:variant>
    </vt:vector>
  </HeadingPairs>
  <TitlesOfParts>
    <vt:vector size="45" baseType="lpstr">
      <vt:lpstr>Arial</vt:lpstr>
      <vt:lpstr>Calibri</vt:lpstr>
      <vt:lpstr>Franklin Gothic Book</vt:lpstr>
      <vt:lpstr>Perpetua</vt:lpstr>
      <vt:lpstr>Times New Roman</vt:lpstr>
      <vt:lpstr>Wingdings</vt:lpstr>
      <vt:lpstr>Wingdings 2</vt:lpstr>
      <vt:lpstr>Equity</vt:lpstr>
      <vt:lpstr>1_Equity</vt:lpstr>
      <vt:lpstr>2_Equity</vt:lpstr>
      <vt:lpstr>3_Equity</vt:lpstr>
      <vt:lpstr>CHW Health Insurance Literacy  Outreach and Resources </vt:lpstr>
      <vt:lpstr>PowerPoint Presentation</vt:lpstr>
      <vt:lpstr>What are the top KY HEALTH questions consumers are asking? </vt:lpstr>
      <vt:lpstr>Top questions/concerns consumers voice about health insurance in general </vt:lpstr>
      <vt:lpstr>CHWs can help people increase their Health Insurance Literacy</vt:lpstr>
      <vt:lpstr>Sharing the basics</vt:lpstr>
      <vt:lpstr>Cost Sharing = costs that you pay</vt:lpstr>
      <vt:lpstr>Explaining Health Insurance Terms</vt:lpstr>
      <vt:lpstr>Video:  Understanding Your Health Insurance Costs </vt:lpstr>
      <vt:lpstr>From Coverage to Care (C2C)</vt:lpstr>
      <vt:lpstr>Getting creative with explanations and visuals</vt:lpstr>
      <vt:lpstr>PowerPoint Presentation</vt:lpstr>
      <vt:lpstr>PowerPoint Presentation</vt:lpstr>
      <vt:lpstr>Getting familiar with Insurance Cards</vt:lpstr>
      <vt:lpstr>Giving reminders on when to use that card!</vt:lpstr>
      <vt:lpstr>CHWs can coach on how to choose Health Insurance</vt:lpstr>
      <vt:lpstr>PowerPoint Presentation</vt:lpstr>
      <vt:lpstr>Spread the word about open enrollments</vt:lpstr>
      <vt:lpstr>Linking to Health Insurance Expertise</vt:lpstr>
      <vt:lpstr>PowerPoint Presentation</vt:lpstr>
      <vt:lpstr>Sharing points for consideration</vt:lpstr>
      <vt:lpstr>PowerPoint Presentation</vt:lpstr>
      <vt:lpstr>Costs to Consider</vt:lpstr>
      <vt:lpstr>CHWs can Coach on Using Health Insurance and Keeping Covered </vt:lpstr>
      <vt:lpstr>Explaining Payment Options</vt:lpstr>
      <vt:lpstr>Explaining Levels of Care: Primary Care vs. Emergency Care</vt:lpstr>
      <vt:lpstr>Linking to Vision &amp; Dental Services</vt:lpstr>
      <vt:lpstr>Medicaid - Getting the most out of your health insurance coverage now</vt:lpstr>
      <vt:lpstr>Medicaid - Getting the most out of your health insurance coverage </vt:lpstr>
      <vt:lpstr>Avoid gaps in coverage</vt:lpstr>
      <vt:lpstr> Keep aware of Medicaid notices and mailings</vt:lpstr>
      <vt:lpstr>Staying up-to-date: Follow Social Media</vt:lpstr>
      <vt:lpstr>CHWs can Empower Your Community…</vt:lpstr>
      <vt:lpstr>Resources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Assisting consumers with health insurance</dc:title>
  <dc:creator>Elizabeth A. Edghill</dc:creator>
  <cp:lastModifiedBy>Keisha R. Cornett</cp:lastModifiedBy>
  <cp:revision>70</cp:revision>
  <cp:lastPrinted>2018-09-21T13:29:14Z</cp:lastPrinted>
  <dcterms:created xsi:type="dcterms:W3CDTF">2018-09-11T19:54:54Z</dcterms:created>
  <dcterms:modified xsi:type="dcterms:W3CDTF">2018-09-27T19:03:47Z</dcterms:modified>
</cp:coreProperties>
</file>